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8" r:id="rId4"/>
    <p:sldId id="260" r:id="rId5"/>
    <p:sldId id="262" r:id="rId6"/>
    <p:sldId id="263" r:id="rId7"/>
    <p:sldId id="261" r:id="rId8"/>
    <p:sldId id="259" r:id="rId9"/>
    <p:sldId id="264" r:id="rId10"/>
    <p:sldId id="274" r:id="rId11"/>
    <p:sldId id="265" r:id="rId12"/>
    <p:sldId id="277" r:id="rId13"/>
    <p:sldId id="272" r:id="rId14"/>
    <p:sldId id="269" r:id="rId15"/>
    <p:sldId id="278" r:id="rId16"/>
    <p:sldId id="268" r:id="rId17"/>
    <p:sldId id="270" r:id="rId18"/>
    <p:sldId id="266" r:id="rId19"/>
    <p:sldId id="267" r:id="rId20"/>
    <p:sldId id="271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PKqTozYxBCphLMqPu9mxpw==" hashData="rfJhqFq9rNvzm2505nnMeLTTGv0="/>
  <p:extLst>
    <p:ext uri="{521415D9-36F7-43E2-AB2F-B90AF26B5E84}">
      <p14:sectionLst xmlns:p14="http://schemas.microsoft.com/office/powerpoint/2010/main">
        <p14:section name="既定のセクション" id="{C4C3F0BF-A20B-7B4B-BF32-D0EEF0628C96}">
          <p14:sldIdLst>
            <p14:sldId id="256"/>
            <p14:sldId id="257"/>
            <p14:sldId id="258"/>
            <p14:sldId id="260"/>
            <p14:sldId id="262"/>
            <p14:sldId id="263"/>
            <p14:sldId id="261"/>
            <p14:sldId id="259"/>
            <p14:sldId id="264"/>
            <p14:sldId id="274"/>
            <p14:sldId id="265"/>
            <p14:sldId id="277"/>
            <p14:sldId id="272"/>
            <p14:sldId id="269"/>
            <p14:sldId id="278"/>
            <p14:sldId id="268"/>
            <p14:sldId id="270"/>
            <p14:sldId id="266"/>
            <p14:sldId id="267"/>
            <p14:sldId id="271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佐藤 千明" initials="佐藤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31"/>
    <p:restoredTop sz="94679"/>
  </p:normalViewPr>
  <p:slideViewPr>
    <p:cSldViewPr snapToGrid="0" snapToObjects="1">
      <p:cViewPr varScale="1">
        <p:scale>
          <a:sx n="88" d="100"/>
          <a:sy n="88" d="100"/>
        </p:scale>
        <p:origin x="11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E06DD-3500-CB4A-ACE6-B6451E5EBC8A}" type="datetimeFigureOut">
              <a:rPr kumimoji="1" lang="ja-JP" altLang="en-US" smtClean="0"/>
              <a:t>2020/9/8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EAC6-7825-0440-881C-4B497439BC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7594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6C1DE-558E-6647-BA5E-D46EE45FA009}" type="datetimeFigureOut">
              <a:rPr kumimoji="1" lang="ja-JP" altLang="en-US" smtClean="0"/>
              <a:t>2020/9/8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C8AE4-B911-FD4C-8327-0968080468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3467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/>
              <a:pPr/>
              <a:t>9/8/20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kumimoji="1"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kumimoji="1"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ato7280.net/blog/&#38306;&#26481;&#36786;&#25919;&#23616;&#35222;&#23519;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jp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rowdworks.jp/competition/contracts/16966165#3942020" TargetMode="External"/><Relationship Id="rId4" Type="http://schemas.openxmlformats.org/officeDocument/2006/relationships/slide" Target="slide16.xml"/><Relationship Id="rId5" Type="http://schemas.openxmlformats.org/officeDocument/2006/relationships/hyperlink" Target="https://crowdworks.jp/public/jobs/3590801?ref=my_job_offers#confirm" TargetMode="External"/><Relationship Id="rId6" Type="http://schemas.openxmlformats.org/officeDocument/2006/relationships/slide" Target="slide1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ato21.net/album/natuhaze/slides/IMGP1927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33786993154" TargetMode="External"/><Relationship Id="rId4" Type="http://schemas.openxmlformats.org/officeDocument/2006/relationships/hyperlink" Target="https://sato7280.net/" TargetMode="External"/><Relationship Id="rId5" Type="http://schemas.openxmlformats.org/officeDocument/2006/relationships/hyperlink" Target="https://nagano-shodan.com/foods/401" TargetMode="External"/><Relationship Id="rId6" Type="http://schemas.openxmlformats.org/officeDocument/2006/relationships/hyperlink" Target="https://www.google.co.jp/search?sxsrf=ALeKk03XLdJIwujUuUR43xFgjLxXaVLTPQ:1598397591270&amp;source=hp&amp;ei=l5xFX5GuDuHxhwPRoZvICA&amp;q=&#12490;&#12484;&#12495;&#12476;&amp;oq=NATUHAZE&amp;gs_lcp=CgZwc3ktYWIQARgAMgcIIxCxAhAnMgcIIxCxAhAnMgQIABAEMgQIABAEMgQIABAEMgQIABAEMgQIABAEMgQIABAEOgcIIxDq" TargetMode="External"/><Relationship Id="rId7" Type="http://schemas.openxmlformats.org/officeDocument/2006/relationships/hyperlink" Target="https://www.iijan.or.jp/oishii/products/fruit/post-1424.php" TargetMode="External"/><Relationship Id="rId8" Type="http://schemas.openxmlformats.org/officeDocument/2006/relationships/slide" Target="slide20.xml"/><Relationship Id="rId9" Type="http://schemas.openxmlformats.org/officeDocument/2006/relationships/hyperlink" Target="https://sato7280.net/application/files/1815/6270/7178/840d0615e4b540932243826390e9db79.m4a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facebook.com/sato728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商談会活用事例２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 smtClean="0"/>
              <a:t>佐藤夏はぜ農園＠信濃町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2224314"/>
          </a:xfrm>
        </p:spPr>
        <p:txBody>
          <a:bodyPr>
            <a:normAutofit fontScale="40000" lnSpcReduction="20000"/>
          </a:bodyPr>
          <a:lstStyle/>
          <a:p>
            <a:endParaRPr lang="en-US" altLang="ja-JP" dirty="0" smtClean="0"/>
          </a:p>
          <a:p>
            <a:r>
              <a:rPr lang="ja-JP" altLang="en-US" sz="10000" dirty="0" smtClean="0">
                <a:solidFill>
                  <a:schemeClr val="accent6">
                    <a:lumMod val="50000"/>
                  </a:schemeClr>
                </a:solidFill>
              </a:rPr>
              <a:t>ー　継続は力なり　ー</a:t>
            </a:r>
            <a:endParaRPr lang="en-US" altLang="ja-JP" sz="100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kumimoji="1" lang="en-US" altLang="ja-JP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kumimoji="1" lang="en-US" altLang="ja-JP" sz="2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ja-JP" sz="7400" dirty="0" smtClean="0">
                <a:solidFill>
                  <a:schemeClr val="tx1"/>
                </a:solidFill>
              </a:rPr>
              <a:t>2020</a:t>
            </a:r>
            <a:r>
              <a:rPr lang="ja-JP" altLang="en-US" sz="7400" dirty="0" smtClean="0">
                <a:solidFill>
                  <a:schemeClr val="tx1"/>
                </a:solidFill>
              </a:rPr>
              <a:t>年</a:t>
            </a:r>
            <a:r>
              <a:rPr lang="en-US" altLang="ja-JP" sz="7400" dirty="0" smtClean="0">
                <a:solidFill>
                  <a:schemeClr val="tx1"/>
                </a:solidFill>
              </a:rPr>
              <a:t>9</a:t>
            </a:r>
            <a:r>
              <a:rPr lang="ja-JP" altLang="en-US" sz="7400" dirty="0" smtClean="0">
                <a:solidFill>
                  <a:schemeClr val="tx1"/>
                </a:solidFill>
              </a:rPr>
              <a:t>月</a:t>
            </a:r>
            <a:r>
              <a:rPr lang="en-US" altLang="ja-JP" sz="7400" dirty="0" smtClean="0">
                <a:solidFill>
                  <a:schemeClr val="tx1"/>
                </a:solidFill>
              </a:rPr>
              <a:t>7</a:t>
            </a:r>
            <a:r>
              <a:rPr lang="ja-JP" altLang="en-US" sz="7400" dirty="0" smtClean="0">
                <a:solidFill>
                  <a:schemeClr val="tx1"/>
                </a:solidFill>
              </a:rPr>
              <a:t>日　長野地域振興局　研修会資料</a:t>
            </a:r>
            <a:endParaRPr kumimoji="1" lang="ja-JP" altLang="en-US" sz="7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6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658740"/>
          </a:xfrm>
        </p:spPr>
        <p:txBody>
          <a:bodyPr/>
          <a:lstStyle/>
          <a:p>
            <a:r>
              <a:rPr kumimoji="1" lang="ja-JP" altLang="en-US" smtClean="0"/>
              <a:t>売り込み作戦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>
          <a:xfrm>
            <a:off x="913774" y="1175658"/>
            <a:ext cx="10363826" cy="5428342"/>
          </a:xfrm>
        </p:spPr>
        <p:txBody>
          <a:bodyPr>
            <a:normAutofit lnSpcReduction="10000"/>
          </a:bodyPr>
          <a:lstStyle/>
          <a:p>
            <a:r>
              <a:rPr lang="ja-JP" altLang="en-US" sz="2400" dirty="0" smtClean="0">
                <a:latin typeface="+mn-ea"/>
              </a:rPr>
              <a:t>どこに扱ってもらいたいか（敬称略）</a:t>
            </a:r>
            <a:endParaRPr lang="en-US" altLang="ja-JP" sz="2400" dirty="0" smtClean="0">
              <a:latin typeface="+mn-ea"/>
            </a:endParaRPr>
          </a:p>
          <a:p>
            <a:pPr lvl="1">
              <a:buFont typeface="Wingdings" charset="2"/>
              <a:buChar char="u"/>
            </a:pPr>
            <a:r>
              <a:rPr lang="ja-JP" altLang="en-US" dirty="0">
                <a:latin typeface="+mn-ea"/>
              </a:rPr>
              <a:t>　</a:t>
            </a:r>
            <a:r>
              <a:rPr lang="ja-JP" altLang="en-US" sz="2400" dirty="0" smtClean="0">
                <a:latin typeface="+mn-ea"/>
              </a:rPr>
              <a:t>扱ってもらえることで商品の評価が高まる店舗</a:t>
            </a:r>
            <a:endParaRPr lang="en-US" altLang="ja-JP" sz="2400" dirty="0" smtClean="0">
              <a:latin typeface="+mn-ea"/>
            </a:endParaRPr>
          </a:p>
          <a:p>
            <a:pPr marL="0" indent="0">
              <a:buNone/>
            </a:pPr>
            <a:r>
              <a:rPr kumimoji="1" lang="en-US" altLang="ja-JP" dirty="0" smtClean="0"/>
              <a:t>	</a:t>
            </a:r>
            <a:r>
              <a:rPr kumimoji="1" lang="ja-JP" altLang="en-US" dirty="0" smtClean="0"/>
              <a:t>長野駅</a:t>
            </a:r>
            <a:r>
              <a:rPr lang="en-US" altLang="ja-JP" dirty="0" smtClean="0"/>
              <a:t>MIDORI</a:t>
            </a:r>
            <a:r>
              <a:rPr lang="ja-JP" altLang="en-US" dirty="0" smtClean="0"/>
              <a:t>の澤光青果、ホテルタングラム売店・楽天、戸隠どんぐりハウス、</a:t>
            </a:r>
            <a:r>
              <a:rPr lang="en-US" altLang="ja-JP" dirty="0" smtClean="0"/>
              <a:t>INUA</a:t>
            </a:r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　　　　　</a:t>
            </a:r>
            <a:r>
              <a:rPr lang="ja-JP" altLang="en-US" dirty="0" smtClean="0"/>
              <a:t>（銀座</a:t>
            </a:r>
            <a:r>
              <a:rPr lang="en-US" altLang="ja-JP" dirty="0" smtClean="0"/>
              <a:t>NAGANO</a:t>
            </a:r>
            <a:r>
              <a:rPr lang="ja-JP" altLang="en-US" dirty="0" smtClean="0"/>
              <a:t>、成城石井、</a:t>
            </a:r>
            <a:r>
              <a:rPr lang="ja-JP" altLang="en-US" dirty="0"/>
              <a:t>市内の大手</a:t>
            </a:r>
            <a:r>
              <a:rPr lang="ja-JP" altLang="en-US" dirty="0" smtClean="0"/>
              <a:t>ホテル、市内高級レストランなどが目標）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lvl="1">
              <a:buFont typeface="Wingdings" charset="2"/>
              <a:buChar char="u"/>
            </a:pPr>
            <a:r>
              <a:rPr lang="ja-JP" altLang="en-US" dirty="0" smtClean="0"/>
              <a:t>　</a:t>
            </a:r>
            <a:r>
              <a:rPr lang="ja-JP" altLang="en-US" sz="2400" dirty="0" smtClean="0"/>
              <a:t>地元の農産物イメージを高める店舗</a:t>
            </a:r>
            <a:endParaRPr lang="en-US" altLang="ja-JP" dirty="0" smtClean="0"/>
          </a:p>
          <a:p>
            <a:pPr marL="1371600" lvl="3" indent="0">
              <a:buNone/>
            </a:pPr>
            <a:r>
              <a:rPr lang="ja-JP" altLang="en-US" sz="1800" dirty="0" smtClean="0"/>
              <a:t>信濃町道の駅、信濃町ふるさと納税、（ホテルタングラムのレストランが目標）</a:t>
            </a:r>
            <a:endParaRPr lang="en-US" altLang="ja-JP" sz="1800" dirty="0" smtClean="0"/>
          </a:p>
          <a:p>
            <a:pPr marL="1371600" lvl="3" indent="0">
              <a:buNone/>
            </a:pPr>
            <a:endParaRPr lang="en-US" altLang="ja-JP" sz="1800" dirty="0"/>
          </a:p>
          <a:p>
            <a:pPr lvl="1">
              <a:buFont typeface="Wingdings" charset="2"/>
              <a:buChar char="u"/>
            </a:pPr>
            <a:r>
              <a:rPr lang="ja-JP" altLang="en-US" dirty="0" smtClean="0"/>
              <a:t>　</a:t>
            </a:r>
            <a:r>
              <a:rPr lang="ja-JP" altLang="en-US" sz="2400" dirty="0" smtClean="0"/>
              <a:t>利益の出るネット販売</a:t>
            </a:r>
            <a:endParaRPr lang="en-US" altLang="ja-JP" dirty="0" smtClean="0"/>
          </a:p>
          <a:p>
            <a:pPr marL="1371600" lvl="3" indent="0">
              <a:buNone/>
            </a:pPr>
            <a:r>
              <a:rPr lang="ja-JP" altLang="en-US" sz="1800" dirty="0" smtClean="0"/>
              <a:t>集客力のある有名ショップは手数料が課題、自前サイトは集客力アップが課題</a:t>
            </a:r>
            <a:endParaRPr lang="en-US" altLang="ja-JP" sz="1800" dirty="0" smtClean="0"/>
          </a:p>
          <a:p>
            <a:r>
              <a:rPr lang="ja-JP" altLang="en-US" sz="2400" dirty="0" smtClean="0"/>
              <a:t>プロのデザイン力は流石です</a:t>
            </a:r>
            <a:endParaRPr lang="en-US" altLang="ja-JP" sz="2400" dirty="0" smtClean="0"/>
          </a:p>
          <a:p>
            <a:pPr lvl="1">
              <a:buFont typeface="Wingdings" charset="2"/>
              <a:buChar char="u"/>
            </a:pPr>
            <a:r>
              <a:rPr lang="ja-JP" altLang="en-US" dirty="0" smtClean="0"/>
              <a:t>　</a:t>
            </a:r>
            <a:r>
              <a:rPr lang="ja-JP" altLang="en-US" dirty="0" smtClean="0">
                <a:hlinkClick r:id="rId2" action="ppaction://hlinksldjump"/>
              </a:rPr>
              <a:t>晴れた空のテラス</a:t>
            </a:r>
            <a:r>
              <a:rPr lang="ja-JP" altLang="en-US" dirty="0" smtClean="0"/>
              <a:t>様の例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83678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658740"/>
          </a:xfrm>
        </p:spPr>
        <p:txBody>
          <a:bodyPr/>
          <a:lstStyle/>
          <a:p>
            <a:r>
              <a:rPr kumimoji="1" lang="ja-JP" altLang="en-US" smtClean="0"/>
              <a:t>今後の計画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>
          <a:xfrm>
            <a:off x="913774" y="1277258"/>
            <a:ext cx="10363826" cy="5355771"/>
          </a:xfrm>
        </p:spPr>
        <p:txBody>
          <a:bodyPr>
            <a:normAutofit fontScale="85000" lnSpcReduction="20000"/>
          </a:bodyPr>
          <a:lstStyle/>
          <a:p>
            <a:r>
              <a:rPr kumimoji="1" lang="ja-JP" altLang="en-US" sz="2800" dirty="0" smtClean="0">
                <a:latin typeface="+mn-ea"/>
              </a:rPr>
              <a:t>店頭での試食拡充　（理屈抜きで、知らない商品は</a:t>
            </a:r>
            <a:r>
              <a:rPr kumimoji="1" lang="ja-JP" altLang="en-US" sz="2800" dirty="0" smtClean="0">
                <a:solidFill>
                  <a:srgbClr val="FF0000"/>
                </a:solidFill>
                <a:latin typeface="+mn-ea"/>
              </a:rPr>
              <a:t>味見</a:t>
            </a:r>
            <a:r>
              <a:rPr lang="ja-JP" altLang="en-US" sz="2800" dirty="0" smtClean="0">
                <a:latin typeface="+mn-ea"/>
              </a:rPr>
              <a:t>必見）</a:t>
            </a:r>
            <a:endParaRPr lang="en-US" altLang="ja-JP" sz="2800" dirty="0" smtClean="0">
              <a:latin typeface="+mn-ea"/>
            </a:endParaRPr>
          </a:p>
          <a:p>
            <a:pPr lvl="1"/>
            <a:r>
              <a:rPr lang="ja-JP" altLang="en-US" sz="2400" dirty="0" smtClean="0">
                <a:solidFill>
                  <a:srgbClr val="7030A0"/>
                </a:solidFill>
                <a:latin typeface="+mn-ea"/>
              </a:rPr>
              <a:t>ー　五感に染み入る伝説の味　ー</a:t>
            </a:r>
            <a:endParaRPr kumimoji="1" lang="en-US" altLang="ja-JP" sz="2400" dirty="0" smtClean="0">
              <a:solidFill>
                <a:srgbClr val="7030A0"/>
              </a:solidFill>
              <a:latin typeface="+mn-ea"/>
            </a:endParaRPr>
          </a:p>
          <a:p>
            <a:pPr lvl="1"/>
            <a:r>
              <a:rPr lang="ja-JP" altLang="en-US" sz="2000" dirty="0" smtClean="0"/>
              <a:t>一口分の小型収容瓶。瓶が高価なので、その場で回収し再利用したい。</a:t>
            </a:r>
            <a:endParaRPr lang="en-US" altLang="ja-JP" sz="2000" dirty="0"/>
          </a:p>
          <a:p>
            <a:pPr lvl="1"/>
            <a:endParaRPr lang="en-US" altLang="ja-JP" sz="2000" dirty="0" smtClean="0"/>
          </a:p>
          <a:p>
            <a:r>
              <a:rPr lang="ja-JP" altLang="en-US" sz="3100" dirty="0" smtClean="0">
                <a:latin typeface="+mn-ea"/>
              </a:rPr>
              <a:t>機能性表示食品申請</a:t>
            </a:r>
            <a:endParaRPr lang="en-US" altLang="ja-JP" sz="3100" dirty="0" smtClean="0">
              <a:latin typeface="+mn-ea"/>
            </a:endParaRPr>
          </a:p>
          <a:p>
            <a:pPr lvl="1"/>
            <a:r>
              <a:rPr lang="ja-JP" altLang="en-US" sz="2600" smtClean="0">
                <a:latin typeface="+mn-ea"/>
              </a:rPr>
              <a:t>目の機能サポートで</a:t>
            </a:r>
            <a:r>
              <a:rPr lang="ja-JP" altLang="en-US" sz="2600" dirty="0" smtClean="0">
                <a:latin typeface="+mn-ea"/>
              </a:rPr>
              <a:t>取得済み</a:t>
            </a:r>
            <a:r>
              <a:rPr lang="ja-JP" altLang="en-US" sz="2600" smtClean="0">
                <a:latin typeface="+mn-ea"/>
              </a:rPr>
              <a:t>のビルベリー由来アントシアニン</a:t>
            </a:r>
            <a:endParaRPr lang="en-US" altLang="ja-JP" sz="2600" dirty="0">
              <a:latin typeface="+mn-ea"/>
            </a:endParaRPr>
          </a:p>
          <a:p>
            <a:pPr lvl="1"/>
            <a:r>
              <a:rPr lang="ja-JP" altLang="en-US" sz="2600" dirty="0" smtClean="0">
                <a:latin typeface="+mn-ea"/>
              </a:rPr>
              <a:t>農水省本省が、ブルーベリー後継国産果実として着目とのこと</a:t>
            </a:r>
            <a:endParaRPr lang="en-US" altLang="ja-JP" sz="2600" dirty="0" smtClean="0">
              <a:latin typeface="+mn-ea"/>
            </a:endParaRPr>
          </a:p>
          <a:p>
            <a:pPr marL="457200" lvl="1" indent="0">
              <a:buNone/>
            </a:pPr>
            <a:endParaRPr kumimoji="1" lang="en-US" altLang="ja-JP" sz="2000" dirty="0" smtClean="0"/>
          </a:p>
          <a:p>
            <a:r>
              <a:rPr kumimoji="1" lang="ja-JP" altLang="en-US" sz="2800" dirty="0" smtClean="0">
                <a:latin typeface="+mn-ea"/>
              </a:rPr>
              <a:t>ジャム単体</a:t>
            </a:r>
            <a:r>
              <a:rPr lang="ja-JP" altLang="en-US" sz="2800" dirty="0" smtClean="0">
                <a:latin typeface="+mn-ea"/>
              </a:rPr>
              <a:t>の　’次‘の商品化</a:t>
            </a:r>
            <a:endParaRPr lang="en-US" altLang="ja-JP" sz="2800" dirty="0" smtClean="0">
              <a:latin typeface="+mn-ea"/>
            </a:endParaRPr>
          </a:p>
          <a:p>
            <a:pPr lvl="1"/>
            <a:r>
              <a:rPr lang="ja-JP" altLang="en-US" sz="2400" dirty="0" smtClean="0">
                <a:latin typeface="+mn-ea"/>
              </a:rPr>
              <a:t>冷凍果実のネット販売強化（レストラン向け、個人向け）</a:t>
            </a:r>
            <a:endParaRPr lang="en-US" altLang="ja-JP" sz="2400" dirty="0" smtClean="0">
              <a:latin typeface="+mn-ea"/>
            </a:endParaRPr>
          </a:p>
          <a:p>
            <a:pPr lvl="1"/>
            <a:r>
              <a:rPr lang="ja-JP" altLang="en-US" sz="2400" dirty="0" smtClean="0">
                <a:latin typeface="+mn-ea"/>
              </a:rPr>
              <a:t>ジュース、ドライ粉末、ホンモノの自己発酵酢の開発</a:t>
            </a:r>
            <a:endParaRPr lang="en-US" altLang="ja-JP" sz="2400" dirty="0" smtClean="0">
              <a:latin typeface="+mn-ea"/>
            </a:endParaRPr>
          </a:p>
          <a:p>
            <a:pPr lvl="1"/>
            <a:r>
              <a:rPr lang="ja-JP" altLang="en-US" sz="2400" dirty="0" smtClean="0">
                <a:latin typeface="+mn-ea"/>
              </a:rPr>
              <a:t>ナツハゼ以外の信濃町特産品とのセット販売（ブルーベリー、</a:t>
            </a:r>
            <a:r>
              <a:rPr lang="ja-JP" altLang="en-US" sz="2400" dirty="0" smtClean="0">
                <a:solidFill>
                  <a:srgbClr val="FF0000"/>
                </a:solidFill>
                <a:latin typeface="+mn-ea"/>
              </a:rPr>
              <a:t>赤いルバーブ</a:t>
            </a:r>
            <a:r>
              <a:rPr lang="ja-JP" altLang="en-US" sz="2400" dirty="0" smtClean="0">
                <a:latin typeface="+mn-ea"/>
              </a:rPr>
              <a:t>）</a:t>
            </a:r>
            <a:endParaRPr lang="en-US" altLang="ja-JP" sz="2400" dirty="0" smtClean="0">
              <a:latin typeface="+mn-ea"/>
            </a:endParaRPr>
          </a:p>
          <a:p>
            <a:pPr lvl="1"/>
            <a:r>
              <a:rPr lang="ja-JP" altLang="en-US" sz="2400" dirty="0" smtClean="0">
                <a:latin typeface="+mn-ea"/>
              </a:rPr>
              <a:t>畑そのもの　（収穫体験、紅葉景色）　　農ある風景でファンを増やす　　</a:t>
            </a:r>
            <a:r>
              <a:rPr lang="ja-JP" altLang="en-US" sz="2400" dirty="0" smtClean="0">
                <a:latin typeface="+mn-ea"/>
                <a:hlinkClick r:id="rId2"/>
              </a:rPr>
              <a:t>アグリツーリズム</a:t>
            </a:r>
            <a:endParaRPr lang="en-US" altLang="ja-JP" sz="2400" dirty="0" smtClean="0">
              <a:latin typeface="+mn-ea"/>
            </a:endParaRPr>
          </a:p>
          <a:p>
            <a:endParaRPr lang="en-US" altLang="ja-JP" sz="2200" dirty="0" smtClean="0">
              <a:latin typeface="+mn-ea"/>
            </a:endParaRPr>
          </a:p>
          <a:p>
            <a:pPr lvl="1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529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324912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残念なこと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>
          <a:xfrm>
            <a:off x="913774" y="1103086"/>
            <a:ext cx="10363826" cy="5123543"/>
          </a:xfrm>
        </p:spPr>
        <p:txBody>
          <a:bodyPr/>
          <a:lstStyle/>
          <a:p>
            <a:r>
              <a:rPr lang="ja-JP" altLang="en-US" sz="2400" dirty="0" smtClean="0">
                <a:latin typeface="+mn-ea"/>
              </a:rPr>
              <a:t>なぜ採用されないのか、理由を知りたい</a:t>
            </a:r>
            <a:endParaRPr lang="en-US" altLang="ja-JP" sz="2400" dirty="0" smtClean="0">
              <a:latin typeface="+mn-ea"/>
            </a:endParaRPr>
          </a:p>
          <a:p>
            <a:pPr lvl="1"/>
            <a:r>
              <a:rPr kumimoji="1" lang="ja-JP" altLang="en-US" dirty="0" smtClean="0"/>
              <a:t>品揃えで評判の成城石井さん　　商品、価格、味、成分、パッケージ、出荷量、生産者認証、知らない？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銀座</a:t>
            </a:r>
            <a:r>
              <a:rPr lang="en-US" altLang="ja-JP" dirty="0" smtClean="0"/>
              <a:t>Nagano</a:t>
            </a:r>
            <a:r>
              <a:rPr lang="ja-JP" altLang="en-US" dirty="0" smtClean="0"/>
              <a:t>さん　商品、価格、品質、出荷量、生産者認証、場所が少なく順番待ち？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ホテル料理部門　　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商品、価格、</a:t>
            </a:r>
            <a:r>
              <a:rPr lang="ja-JP" altLang="en-US" dirty="0"/>
              <a:t>品質、出荷量、生産者</a:t>
            </a:r>
            <a:r>
              <a:rPr lang="ja-JP" altLang="en-US" dirty="0" smtClean="0"/>
              <a:t>認証、調理方法がわからない？</a:t>
            </a:r>
            <a:endParaRPr lang="en-US" altLang="ja-JP" dirty="0"/>
          </a:p>
          <a:p>
            <a:pPr marL="457200" lvl="1" indent="0">
              <a:buNone/>
            </a:pPr>
            <a:endParaRPr lang="en-US" altLang="ja-JP" dirty="0" smtClean="0"/>
          </a:p>
          <a:p>
            <a:r>
              <a:rPr lang="ja-JP" altLang="en-US" sz="2400" dirty="0" smtClean="0"/>
              <a:t>地元役場の協力が少ない　</a:t>
            </a:r>
            <a:r>
              <a:rPr lang="ja-JP" altLang="en-US" dirty="0" smtClean="0"/>
              <a:t>（県は頑張っている）</a:t>
            </a:r>
            <a:endParaRPr lang="en-US" altLang="ja-JP" dirty="0" smtClean="0"/>
          </a:p>
          <a:p>
            <a:pPr lvl="1"/>
            <a:r>
              <a:rPr kumimoji="1" lang="en-US" altLang="ja-JP" dirty="0" smtClean="0"/>
              <a:t>INUA</a:t>
            </a:r>
            <a:r>
              <a:rPr kumimoji="1" lang="ja-JP" altLang="en-US" dirty="0" smtClean="0"/>
              <a:t>の購買担当者と町役場に</a:t>
            </a:r>
            <a:r>
              <a:rPr lang="ja-JP" altLang="en-US" dirty="0" smtClean="0"/>
              <a:t>挨拶に行ったが</a:t>
            </a:r>
            <a:r>
              <a:rPr kumimoji="1" lang="ja-JP" altLang="en-US" dirty="0" smtClean="0"/>
              <a:t>。。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地元の特産品に仕立て上げようとする意識と行動力不足　（新宿高野さんの商品化例）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長野市農業公社、ながのいのち　のようなブランド化への企画力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地元を代表する町役場のホームページは最大の農産物ポータルサイトであるべき　（飯綱町リンゴ）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ふるさと納税品は町を代表する商品。これをネット販売にも生かせるはず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66638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528112"/>
          </a:xfrm>
        </p:spPr>
        <p:txBody>
          <a:bodyPr>
            <a:normAutofit fontScale="90000"/>
          </a:bodyPr>
          <a:lstStyle/>
          <a:p>
            <a:r>
              <a:rPr kumimoji="1" lang="ja-JP" altLang="en-US" smtClean="0"/>
              <a:t>まとめ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>
          <a:xfrm>
            <a:off x="913774" y="1146630"/>
            <a:ext cx="10363826" cy="5442856"/>
          </a:xfrm>
        </p:spPr>
        <p:txBody>
          <a:bodyPr>
            <a:normAutofit lnSpcReduction="10000"/>
          </a:bodyPr>
          <a:lstStyle/>
          <a:p>
            <a:r>
              <a:rPr kumimoji="1" lang="ja-JP" altLang="en-US" sz="2800" dirty="0" smtClean="0"/>
              <a:t>農を愉しむセカンドライフ</a:t>
            </a:r>
            <a:r>
              <a:rPr lang="ja-JP" altLang="en-US" sz="2800" dirty="0" smtClean="0"/>
              <a:t>　という余裕を持ちたい</a:t>
            </a:r>
            <a:r>
              <a:rPr lang="en-US" altLang="ja-JP" sz="2800" dirty="0" smtClean="0"/>
              <a:t>   </a:t>
            </a:r>
            <a:r>
              <a:rPr lang="en-US" altLang="ja-JP" b="1" dirty="0" smtClean="0">
                <a:solidFill>
                  <a:schemeClr val="accent6">
                    <a:lumMod val="50000"/>
                  </a:schemeClr>
                </a:solidFill>
              </a:rPr>
              <a:t>(workation365)</a:t>
            </a:r>
          </a:p>
          <a:p>
            <a:r>
              <a:rPr lang="ja-JP" altLang="en-US" sz="2800" dirty="0" smtClean="0"/>
              <a:t>商品</a:t>
            </a:r>
            <a:r>
              <a:rPr lang="ja-JP" altLang="en-US" sz="2800" dirty="0"/>
              <a:t>そのものを</a:t>
            </a:r>
            <a:r>
              <a:rPr lang="ja-JP" altLang="en-US" sz="2800" dirty="0" smtClean="0"/>
              <a:t>売り込む</a:t>
            </a:r>
            <a:r>
              <a:rPr lang="en-US" altLang="ja-JP" sz="2800" dirty="0"/>
              <a:t> </a:t>
            </a:r>
            <a:r>
              <a:rPr lang="en-US" altLang="ja-JP" sz="2800" dirty="0" smtClean="0"/>
              <a:t>+ </a:t>
            </a:r>
            <a:r>
              <a:rPr lang="ja-JP" altLang="en-US" sz="2800" dirty="0" smtClean="0"/>
              <a:t>作り手</a:t>
            </a:r>
            <a:r>
              <a:rPr lang="ja-JP" altLang="en-US" sz="2800" dirty="0"/>
              <a:t>の生き方を</a:t>
            </a:r>
            <a:r>
              <a:rPr lang="ja-JP" altLang="en-US" sz="2800" dirty="0" smtClean="0"/>
              <a:t>売り込む</a:t>
            </a:r>
            <a:endParaRPr lang="en-US" altLang="ja-JP" sz="2800" dirty="0" smtClean="0"/>
          </a:p>
          <a:p>
            <a:r>
              <a:rPr lang="ja-JP" altLang="en-US" sz="2800" dirty="0" smtClean="0"/>
              <a:t>その商品に込める想い、こだわり、背景、原点　をアピールしたい</a:t>
            </a:r>
            <a:endParaRPr lang="en-US" altLang="ja-JP" sz="2800" dirty="0"/>
          </a:p>
          <a:p>
            <a:pPr marL="0" indent="0">
              <a:buNone/>
            </a:pPr>
            <a:endParaRPr lang="en-US" altLang="ja-JP" sz="2800" dirty="0" smtClean="0"/>
          </a:p>
          <a:p>
            <a:r>
              <a:rPr kumimoji="1" lang="ja-JP" altLang="en-US" sz="2800" dirty="0" smtClean="0"/>
              <a:t>ステップ</a:t>
            </a:r>
            <a:r>
              <a:rPr kumimoji="1" lang="en-US" altLang="ja-JP" sz="2800" dirty="0" smtClean="0"/>
              <a:t>BY</a:t>
            </a:r>
            <a:r>
              <a:rPr lang="ja-JP" altLang="en-US" sz="2800" dirty="0" smtClean="0"/>
              <a:t>ステップ　人から人へ　少しづつ時間をかけて拡散</a:t>
            </a:r>
            <a:endParaRPr lang="en-US" altLang="ja-JP" sz="2800" dirty="0" smtClean="0"/>
          </a:p>
          <a:p>
            <a:r>
              <a:rPr lang="ja-JP" altLang="en-US" sz="2800" dirty="0"/>
              <a:t>結果は後から付いて</a:t>
            </a:r>
            <a:r>
              <a:rPr lang="ja-JP" altLang="en-US" sz="2800" dirty="0" smtClean="0"/>
              <a:t>来る、と信じて長期戦</a:t>
            </a:r>
            <a:r>
              <a:rPr lang="ja-JP" altLang="en-US" sz="2800" dirty="0"/>
              <a:t>覚悟　人生</a:t>
            </a:r>
            <a:r>
              <a:rPr lang="en-US" altLang="ja-JP" sz="2800" dirty="0"/>
              <a:t>80</a:t>
            </a:r>
            <a:r>
              <a:rPr lang="ja-JP" altLang="en-US" sz="2800" dirty="0" smtClean="0"/>
              <a:t>年</a:t>
            </a:r>
            <a:endParaRPr lang="en-US" altLang="ja-JP" sz="2800" dirty="0" smtClean="0"/>
          </a:p>
          <a:p>
            <a:endParaRPr kumimoji="1" lang="en-US" altLang="ja-JP" sz="2800" dirty="0"/>
          </a:p>
          <a:p>
            <a:r>
              <a:rPr lang="ja-JP" altLang="en-US" sz="2800" dirty="0" smtClean="0">
                <a:solidFill>
                  <a:srgbClr val="7030A0"/>
                </a:solidFill>
              </a:rPr>
              <a:t>継続は力なり</a:t>
            </a:r>
            <a:r>
              <a:rPr lang="ja-JP" altLang="en-US" sz="2800" dirty="0">
                <a:solidFill>
                  <a:srgbClr val="7030A0"/>
                </a:solidFill>
              </a:rPr>
              <a:t>　</a:t>
            </a:r>
            <a:r>
              <a:rPr lang="ja-JP" altLang="en-US" sz="2800" dirty="0" smtClean="0">
                <a:solidFill>
                  <a:srgbClr val="7030A0"/>
                </a:solidFill>
              </a:rPr>
              <a:t>　</a:t>
            </a:r>
            <a:r>
              <a:rPr lang="ja-JP" altLang="en-US" sz="2800" dirty="0" smtClean="0"/>
              <a:t>　</a:t>
            </a:r>
            <a:endParaRPr lang="en-US" altLang="ja-JP" sz="2800" dirty="0"/>
          </a:p>
          <a:p>
            <a:r>
              <a:rPr lang="ja-JP" altLang="en-US" sz="2800" dirty="0" smtClean="0">
                <a:solidFill>
                  <a:srgbClr val="7030A0"/>
                </a:solidFill>
              </a:rPr>
              <a:t>好きこそ物の上手なれ　　　</a:t>
            </a:r>
            <a:r>
              <a:rPr lang="ja-JP" altLang="en-US" sz="2800" dirty="0" smtClean="0">
                <a:solidFill>
                  <a:srgbClr val="FF0000"/>
                </a:solidFill>
              </a:rPr>
              <a:t>１次＋２次＋３次は頭も時間も必要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12087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47426"/>
          </a:xfrm>
        </p:spPr>
        <p:txBody>
          <a:bodyPr/>
          <a:lstStyle/>
          <a:p>
            <a:r>
              <a:rPr lang="ja-JP" altLang="en-US" smtClean="0"/>
              <a:t>おしまいです。　ご静聴ありがとうございました。</a:t>
            </a:r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17" y="1269764"/>
            <a:ext cx="8404707" cy="5588236"/>
          </a:xfrm>
        </p:spPr>
      </p:pic>
    </p:spTree>
    <p:extLst>
      <p:ext uri="{BB962C8B-B14F-4D97-AF65-F5344CB8AC3E}">
        <p14:creationId xmlns:p14="http://schemas.microsoft.com/office/powerpoint/2010/main" val="163515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3774" y="1024917"/>
            <a:ext cx="10364451" cy="1596177"/>
          </a:xfrm>
        </p:spPr>
        <p:txBody>
          <a:bodyPr/>
          <a:lstStyle/>
          <a:p>
            <a:r>
              <a:rPr kumimoji="1" lang="ja-JP" altLang="en-US" dirty="0" smtClean="0"/>
              <a:t>名刺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-18866"/>
            <a:ext cx="11785600" cy="6876865"/>
          </a:xfrm>
        </p:spPr>
      </p:pic>
    </p:spTree>
    <p:extLst>
      <p:ext uri="{BB962C8B-B14F-4D97-AF65-F5344CB8AC3E}">
        <p14:creationId xmlns:p14="http://schemas.microsoft.com/office/powerpoint/2010/main" val="162036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46521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pop</a:t>
            </a:r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42257"/>
            <a:ext cx="8060267" cy="5736224"/>
          </a:xfrm>
        </p:spPr>
      </p:pic>
    </p:spTree>
    <p:extLst>
      <p:ext uri="{BB962C8B-B14F-4D97-AF65-F5344CB8AC3E}">
        <p14:creationId xmlns:p14="http://schemas.microsoft.com/office/powerpoint/2010/main" val="38889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557140"/>
          </a:xfrm>
        </p:spPr>
        <p:txBody>
          <a:bodyPr>
            <a:normAutofit fontScale="90000"/>
          </a:bodyPr>
          <a:lstStyle/>
          <a:p>
            <a:r>
              <a:rPr kumimoji="1" lang="ja-JP" altLang="en-US" smtClean="0"/>
              <a:t>キャッチコピー</a:t>
            </a:r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543" y="1063739"/>
            <a:ext cx="7750628" cy="5812971"/>
          </a:xfrm>
        </p:spPr>
      </p:pic>
    </p:spTree>
    <p:extLst>
      <p:ext uri="{BB962C8B-B14F-4D97-AF65-F5344CB8AC3E}">
        <p14:creationId xmlns:p14="http://schemas.microsoft.com/office/powerpoint/2010/main" val="65692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55714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FCP</a:t>
            </a:r>
            <a:r>
              <a:rPr kumimoji="1" lang="ja-JP" altLang="en-US" smtClean="0"/>
              <a:t>シート</a:t>
            </a:r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4" y="1130887"/>
            <a:ext cx="10146112" cy="5727113"/>
          </a:xfrm>
        </p:spPr>
      </p:pic>
    </p:spTree>
    <p:extLst>
      <p:ext uri="{BB962C8B-B14F-4D97-AF65-F5344CB8AC3E}">
        <p14:creationId xmlns:p14="http://schemas.microsoft.com/office/powerpoint/2010/main" val="122652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455540"/>
          </a:xfrm>
        </p:spPr>
        <p:txBody>
          <a:bodyPr>
            <a:normAutofit fontScale="90000"/>
          </a:bodyPr>
          <a:lstStyle/>
          <a:p>
            <a:r>
              <a:rPr kumimoji="1" lang="ja-JP" altLang="en-US" smtClean="0"/>
              <a:t>ナツハゼ紹介パンフレット</a:t>
            </a:r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5" y="798414"/>
            <a:ext cx="4289089" cy="6059586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99" y="791817"/>
            <a:ext cx="4299657" cy="606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9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644225"/>
          </a:xfrm>
        </p:spPr>
        <p:txBody>
          <a:bodyPr/>
          <a:lstStyle/>
          <a:p>
            <a:r>
              <a:rPr kumimoji="1" lang="ja-JP" altLang="en-US" dirty="0" smtClean="0"/>
              <a:t>簡単</a:t>
            </a:r>
            <a:r>
              <a:rPr lang="ja-JP" altLang="en-US" dirty="0" smtClean="0"/>
              <a:t>な自己紹介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>
          <a:xfrm>
            <a:off x="913774" y="1262744"/>
            <a:ext cx="10363826" cy="5595256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sz="2400" dirty="0" smtClean="0"/>
              <a:t>50</a:t>
            </a:r>
            <a:r>
              <a:rPr lang="ja-JP" altLang="en-US" sz="2400" dirty="0" smtClean="0"/>
              <a:t>歳後半から　　</a:t>
            </a:r>
            <a:r>
              <a:rPr lang="ja-JP" altLang="en-US" sz="2400" dirty="0"/>
              <a:t>親</a:t>
            </a:r>
            <a:r>
              <a:rPr lang="ja-JP" altLang="en-US" sz="2400" dirty="0" smtClean="0"/>
              <a:t>から田畑・農作物を引き継ぎ、リタイア後の六次化構想の準備開始</a:t>
            </a:r>
            <a:endParaRPr lang="en-US" altLang="ja-JP" sz="2400" dirty="0" smtClean="0"/>
          </a:p>
          <a:p>
            <a:r>
              <a:rPr lang="en-US" altLang="ja-JP" sz="2400" dirty="0" smtClean="0"/>
              <a:t>2016/9</a:t>
            </a:r>
            <a:r>
              <a:rPr lang="ja-JP" altLang="en-US" sz="2400" dirty="0" smtClean="0"/>
              <a:t>月　</a:t>
            </a:r>
            <a:r>
              <a:rPr lang="en-US" altLang="ja-JP" sz="2400" dirty="0" smtClean="0"/>
              <a:t>64</a:t>
            </a:r>
            <a:r>
              <a:rPr lang="ja-JP" altLang="en-US" sz="2400" dirty="0" smtClean="0"/>
              <a:t>歳　：長野農業改良普及</a:t>
            </a:r>
            <a:r>
              <a:rPr lang="en-US" altLang="ja-JP" sz="2400" dirty="0" smtClean="0"/>
              <a:t>C</a:t>
            </a:r>
            <a:r>
              <a:rPr lang="ja-JP" altLang="en-US" sz="2400" dirty="0" smtClean="0"/>
              <a:t>に相談、六次化推進員のアドバイスをもらう</a:t>
            </a:r>
            <a:endParaRPr lang="en-US" altLang="ja-JP" sz="2400" dirty="0" smtClean="0"/>
          </a:p>
          <a:p>
            <a:r>
              <a:rPr lang="en-US" altLang="ja-JP" sz="2400" dirty="0" smtClean="0"/>
              <a:t>2018/3</a:t>
            </a:r>
            <a:r>
              <a:rPr lang="ja-JP" altLang="en-US" sz="2400" dirty="0" smtClean="0"/>
              <a:t>月　</a:t>
            </a:r>
            <a:r>
              <a:rPr lang="en-US" altLang="ja-JP" sz="2400" dirty="0" smtClean="0"/>
              <a:t>65</a:t>
            </a:r>
            <a:r>
              <a:rPr lang="ja-JP" altLang="en-US" sz="2400" dirty="0" smtClean="0"/>
              <a:t>歳　：</a:t>
            </a:r>
            <a:r>
              <a:rPr lang="ja-JP" altLang="en-US" sz="2400" dirty="0"/>
              <a:t>サラリーマン卒業　（</a:t>
            </a:r>
            <a:r>
              <a:rPr lang="en-US" altLang="ja-JP" sz="2400" dirty="0"/>
              <a:t>SE</a:t>
            </a:r>
            <a:r>
              <a:rPr lang="ja-JP" altLang="en-US" sz="2400" dirty="0"/>
              <a:t>、</a:t>
            </a:r>
            <a:r>
              <a:rPr lang="en-US" altLang="ja-JP" sz="2400" dirty="0"/>
              <a:t>ISP</a:t>
            </a:r>
            <a:r>
              <a:rPr lang="ja-JP" altLang="en-US" sz="2400" dirty="0"/>
              <a:t>事業、</a:t>
            </a:r>
            <a:r>
              <a:rPr lang="en-US" altLang="ja-JP" sz="2400" dirty="0"/>
              <a:t>Ja</a:t>
            </a:r>
            <a:r>
              <a:rPr lang="ja-JP" altLang="en-US" sz="2400" dirty="0"/>
              <a:t>グループ</a:t>
            </a:r>
            <a:r>
              <a:rPr lang="en-US" altLang="ja-JP" sz="2400" dirty="0"/>
              <a:t>/</a:t>
            </a:r>
            <a:r>
              <a:rPr lang="ja-JP" altLang="en-US" sz="2400" dirty="0" smtClean="0"/>
              <a:t>農業情報システムも）</a:t>
            </a:r>
            <a:r>
              <a:rPr lang="ja-JP" altLang="en-US" sz="2400" dirty="0"/>
              <a:t>　</a:t>
            </a:r>
            <a:endParaRPr kumimoji="1" lang="en-US" altLang="ja-JP" sz="2400" dirty="0" smtClean="0"/>
          </a:p>
          <a:p>
            <a:r>
              <a:rPr lang="en-US" altLang="ja-JP" sz="2400" dirty="0" smtClean="0">
                <a:solidFill>
                  <a:srgbClr val="FF0000"/>
                </a:solidFill>
              </a:rPr>
              <a:t>2018/10</a:t>
            </a:r>
            <a:r>
              <a:rPr lang="ja-JP" altLang="en-US" sz="2400" dirty="0" smtClean="0">
                <a:solidFill>
                  <a:srgbClr val="FF0000"/>
                </a:solidFill>
              </a:rPr>
              <a:t>月　</a:t>
            </a:r>
            <a:r>
              <a:rPr lang="en-US" altLang="ja-JP" sz="2400" dirty="0" smtClean="0">
                <a:solidFill>
                  <a:srgbClr val="FF0000"/>
                </a:solidFill>
              </a:rPr>
              <a:t>66</a:t>
            </a:r>
            <a:r>
              <a:rPr lang="ja-JP" altLang="en-US" sz="2400" dirty="0" smtClean="0">
                <a:solidFill>
                  <a:srgbClr val="FF0000"/>
                </a:solidFill>
              </a:rPr>
              <a:t>歳　：ナツハゼジャム製造</a:t>
            </a:r>
            <a:r>
              <a:rPr lang="en-US" altLang="ja-JP" sz="2400" dirty="0" smtClean="0">
                <a:solidFill>
                  <a:srgbClr val="FF0000"/>
                </a:solidFill>
              </a:rPr>
              <a:t>/</a:t>
            </a:r>
            <a:r>
              <a:rPr lang="ja-JP" altLang="en-US" sz="2400" dirty="0" smtClean="0">
                <a:solidFill>
                  <a:srgbClr val="FF0000"/>
                </a:solidFill>
              </a:rPr>
              <a:t>販売開始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r>
              <a:rPr lang="en-US" altLang="ja-JP" sz="2400" dirty="0" smtClean="0"/>
              <a:t>2018/10</a:t>
            </a:r>
            <a:r>
              <a:rPr lang="ja-JP" altLang="en-US" sz="2400" dirty="0" smtClean="0"/>
              <a:t>月</a:t>
            </a:r>
            <a:r>
              <a:rPr lang="en-US" altLang="ja-JP" sz="2400" dirty="0" smtClean="0"/>
              <a:t>〜2019/1</a:t>
            </a:r>
            <a:r>
              <a:rPr lang="ja-JP" altLang="en-US" sz="2400" dirty="0" smtClean="0"/>
              <a:t>月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：県農政部主催　六次化研修会受講　（基本４回＋選択３回、事業計画書作成）</a:t>
            </a:r>
            <a:endParaRPr lang="en-US" altLang="ja-JP" sz="2400" dirty="0" smtClean="0"/>
          </a:p>
          <a:p>
            <a:r>
              <a:rPr kumimoji="1" lang="en-US" altLang="ja-JP" sz="2400" dirty="0" smtClean="0"/>
              <a:t>2019/1</a:t>
            </a:r>
            <a:r>
              <a:rPr kumimoji="1" lang="ja-JP" altLang="en-US" sz="2400" dirty="0" smtClean="0"/>
              <a:t>月　</a:t>
            </a:r>
            <a:r>
              <a:rPr lang="ja-JP" altLang="en-US" sz="2400" dirty="0"/>
              <a:t>　</a:t>
            </a:r>
            <a:r>
              <a:rPr lang="ja-JP" altLang="en-US" sz="2400" dirty="0" smtClean="0"/>
              <a:t>　　　　　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    </a:t>
            </a:r>
            <a:r>
              <a:rPr kumimoji="1" lang="ja-JP" altLang="en-US" sz="2400" dirty="0" smtClean="0"/>
              <a:t>：長野市主催</a:t>
            </a:r>
            <a:r>
              <a:rPr lang="ja-JP" altLang="en-US" sz="2400" dirty="0"/>
              <a:t>　</a:t>
            </a:r>
            <a:r>
              <a:rPr lang="ja-JP" altLang="en-US" sz="2400" dirty="0" smtClean="0"/>
              <a:t>六</a:t>
            </a:r>
            <a:r>
              <a:rPr lang="ja-JP" altLang="en-US" sz="2400" dirty="0"/>
              <a:t>次化研修会</a:t>
            </a:r>
            <a:r>
              <a:rPr lang="ja-JP" altLang="en-US" sz="2400" dirty="0" smtClean="0"/>
              <a:t>受講（生稲講師）</a:t>
            </a:r>
            <a:endParaRPr lang="en-US" altLang="ja-JP" sz="2400" dirty="0" smtClean="0"/>
          </a:p>
          <a:p>
            <a:r>
              <a:rPr lang="en-US" altLang="ja-JP" sz="2400" dirty="0" smtClean="0"/>
              <a:t>2019〜2020  </a:t>
            </a:r>
            <a:r>
              <a:rPr lang="ja-JP" altLang="en-US" sz="2400" dirty="0" smtClean="0"/>
              <a:t>：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長野地域振興局主催セミナーを多数受講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皆勤賞）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/>
              <a:t>　　</a:t>
            </a:r>
            <a:r>
              <a:rPr lang="ja-JP" altLang="en-US" sz="2400" dirty="0" smtClean="0"/>
              <a:t>　　</a:t>
            </a:r>
            <a:r>
              <a:rPr lang="en-US" altLang="ja-JP" sz="2400" dirty="0" smtClean="0"/>
              <a:t>    pop</a:t>
            </a:r>
            <a:r>
              <a:rPr lang="ja-JP" altLang="en-US" sz="2400" dirty="0" smtClean="0"/>
              <a:t>、キャッチコピー、写真、、　　たむら、悠善</a:t>
            </a:r>
            <a:r>
              <a:rPr lang="ja-JP" altLang="en-US" sz="2400" dirty="0"/>
              <a:t>、大澤屋</a:t>
            </a:r>
            <a:r>
              <a:rPr lang="ja-JP" altLang="en-US" sz="2400" dirty="0" smtClean="0"/>
              <a:t>、新宿高野</a:t>
            </a:r>
            <a:r>
              <a:rPr lang="ja-JP" altLang="en-US" sz="2400" dirty="0"/>
              <a:t>、</a:t>
            </a:r>
            <a:r>
              <a:rPr lang="en-US" altLang="ja-JP" sz="2400" dirty="0" smtClean="0"/>
              <a:t>FONZ  (</a:t>
            </a:r>
            <a:r>
              <a:rPr lang="ja-JP" altLang="en-US" sz="2400" dirty="0" smtClean="0"/>
              <a:t>各社敬称略）</a:t>
            </a:r>
            <a:endParaRPr lang="en-US" altLang="ja-JP" sz="2400" dirty="0"/>
          </a:p>
          <a:p>
            <a:r>
              <a:rPr lang="ja-JP" altLang="en-US" sz="2400" dirty="0" smtClean="0"/>
              <a:t>生産農産物：　ナツハゼ</a:t>
            </a:r>
            <a:r>
              <a:rPr lang="en-US" altLang="ja-JP" sz="2400" dirty="0" smtClean="0"/>
              <a:t>500</a:t>
            </a:r>
            <a:r>
              <a:rPr lang="ja-JP" altLang="en-US" sz="2400" dirty="0" smtClean="0"/>
              <a:t>本・</a:t>
            </a:r>
            <a:r>
              <a:rPr lang="en-US" altLang="ja-JP" sz="2400" dirty="0" smtClean="0"/>
              <a:t>35</a:t>
            </a:r>
            <a:r>
              <a:rPr lang="ja-JP" altLang="en-US" sz="2400" dirty="0" smtClean="0"/>
              <a:t>年、ブルーベリー</a:t>
            </a:r>
            <a:r>
              <a:rPr lang="en-US" altLang="ja-JP" sz="2400" dirty="0" smtClean="0"/>
              <a:t>150</a:t>
            </a:r>
            <a:r>
              <a:rPr lang="ja-JP" altLang="en-US" sz="2400" dirty="0" smtClean="0"/>
              <a:t>本・</a:t>
            </a:r>
            <a:r>
              <a:rPr lang="en-US" altLang="ja-JP" sz="2400" dirty="0" smtClean="0"/>
              <a:t>40</a:t>
            </a:r>
            <a:r>
              <a:rPr lang="ja-JP" altLang="en-US" sz="2400" dirty="0" smtClean="0"/>
              <a:t>年、ルバーブ</a:t>
            </a:r>
            <a:r>
              <a:rPr lang="en-US" altLang="ja-JP" sz="2400" dirty="0" smtClean="0"/>
              <a:t>200</a:t>
            </a:r>
            <a:r>
              <a:rPr lang="ja-JP" altLang="en-US" sz="2400" dirty="0" smtClean="0"/>
              <a:t>株・再挑戦中</a:t>
            </a:r>
            <a:endParaRPr lang="en-US" altLang="ja-JP" sz="2400" dirty="0" smtClean="0"/>
          </a:p>
          <a:p>
            <a:r>
              <a:rPr lang="ja-JP" altLang="en-US" sz="2400" dirty="0" smtClean="0"/>
              <a:t>加工農産物：　ナツハゼのジャム</a:t>
            </a:r>
            <a:endParaRPr lang="en-US" altLang="ja-JP" sz="2400" dirty="0"/>
          </a:p>
          <a:p>
            <a:r>
              <a:rPr lang="ja-JP" altLang="en-US" sz="2400" dirty="0" smtClean="0"/>
              <a:t>佐藤夏はぜ農園：　夫婦で運営、ジャム加工は農事組合法人信州黒姫高原ファミリーファーム</a:t>
            </a:r>
            <a:endParaRPr lang="en-US" altLang="ja-JP" sz="2400" dirty="0" smtClean="0"/>
          </a:p>
          <a:p>
            <a:endParaRPr lang="en-US" altLang="ja-JP" sz="2400" dirty="0"/>
          </a:p>
          <a:p>
            <a:r>
              <a:rPr lang="ja-JP" altLang="en-US" sz="2400" dirty="0" smtClean="0"/>
              <a:t>所属：　農事組合法人信州黒姫高原ファミリーファーム　副組合長理事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　　　　</a:t>
            </a:r>
            <a:r>
              <a:rPr lang="en-US" altLang="ja-JP" sz="2400" dirty="0"/>
              <a:t> </a:t>
            </a:r>
            <a:r>
              <a:rPr lang="ja-JP" altLang="en-US" sz="2400" dirty="0" smtClean="0"/>
              <a:t>一般社団法人</a:t>
            </a:r>
            <a:r>
              <a:rPr lang="en-US" altLang="ja-JP" sz="2400" dirty="0" smtClean="0"/>
              <a:t>Farm stay</a:t>
            </a:r>
            <a:r>
              <a:rPr lang="ja-JP" altLang="en-US" sz="2400" dirty="0" smtClean="0"/>
              <a:t> しなの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設立発起人理事　　　　　　ながのいのち推進協議会会員</a:t>
            </a:r>
            <a:endParaRPr lang="en-US" altLang="ja-JP" sz="2000" dirty="0" smtClean="0"/>
          </a:p>
          <a:p>
            <a:endParaRPr lang="en-US" altLang="ja-JP" sz="2400" dirty="0" smtClean="0"/>
          </a:p>
          <a:p>
            <a:endParaRPr kumimoji="1" lang="en-US" altLang="ja-JP" sz="2400" dirty="0"/>
          </a:p>
          <a:p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8795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295883"/>
          </a:xfrm>
        </p:spPr>
        <p:txBody>
          <a:bodyPr>
            <a:normAutofit fontScale="90000"/>
          </a:bodyPr>
          <a:lstStyle/>
          <a:p>
            <a:r>
              <a:rPr kumimoji="1" lang="ja-JP" altLang="en-US" smtClean="0"/>
              <a:t>日本農業新聞　</a:t>
            </a:r>
            <a:r>
              <a:rPr kumimoji="1" lang="ja-JP" altLang="en-US" sz="2700" smtClean="0"/>
              <a:t>長野版　</a:t>
            </a:r>
            <a:r>
              <a:rPr kumimoji="1" lang="en-US" altLang="ja-JP" sz="2700" dirty="0" smtClean="0"/>
              <a:t>2019</a:t>
            </a:r>
            <a:r>
              <a:rPr kumimoji="1" lang="ja-JP" altLang="en-US" sz="2700" smtClean="0"/>
              <a:t>年</a:t>
            </a:r>
            <a:r>
              <a:rPr lang="en-US" altLang="ja-JP" sz="2700" dirty="0" smtClean="0"/>
              <a:t>5</a:t>
            </a:r>
            <a:r>
              <a:rPr lang="ja-JP" altLang="en-US" sz="2700" smtClean="0"/>
              <a:t>月１７日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en-US" altLang="ja-JP" dirty="0" smtClean="0"/>
              <a:t> </a:t>
            </a:r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9" y="1045029"/>
            <a:ext cx="7294411" cy="580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8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60618" y="870766"/>
            <a:ext cx="457824" cy="280116"/>
          </a:xfrm>
        </p:spPr>
        <p:txBody>
          <a:bodyPr>
            <a:normAutofit fontScale="90000"/>
          </a:bodyPr>
          <a:lstStyle/>
          <a:p>
            <a:r>
              <a:rPr kumimoji="1" lang="ja-JP" altLang="en-US" sz="1050" smtClean="0"/>
              <a:t>　晴れた空のテラス</a:t>
            </a:r>
            <a:endParaRPr kumimoji="1" lang="ja-JP" altLang="en-US" sz="105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t="-770"/>
          <a:stretch/>
        </p:blipFill>
        <p:spPr>
          <a:xfrm>
            <a:off x="6194224" y="281660"/>
            <a:ext cx="2846872" cy="305525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" y="3762350"/>
            <a:ext cx="3071875" cy="305436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160" y="3762350"/>
            <a:ext cx="3038435" cy="302303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35" y="290882"/>
            <a:ext cx="3051164" cy="304603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" y="304990"/>
            <a:ext cx="3082327" cy="304074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716" y="313807"/>
            <a:ext cx="3045440" cy="302311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578" y="3762350"/>
            <a:ext cx="3017947" cy="305206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62" y="3762351"/>
            <a:ext cx="3043567" cy="30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5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673254"/>
          </a:xfrm>
        </p:spPr>
        <p:txBody>
          <a:bodyPr/>
          <a:lstStyle/>
          <a:p>
            <a:r>
              <a:rPr lang="ja-JP" altLang="en-US" smtClean="0"/>
              <a:t>商談会出展経過と成果　</a:t>
            </a:r>
            <a:r>
              <a:rPr lang="ja-JP" altLang="en-US" sz="2000" smtClean="0"/>
              <a:t>（各社敬称略）</a:t>
            </a:r>
            <a:endParaRPr kumimoji="1" lang="ja-JP" altLang="en-US" sz="200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>
          <a:xfrm>
            <a:off x="913773" y="1291772"/>
            <a:ext cx="10610569" cy="5457371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2019</a:t>
            </a:r>
            <a:r>
              <a:rPr kumimoji="1" lang="ja-JP" altLang="en-US" dirty="0" smtClean="0"/>
              <a:t>年</a:t>
            </a:r>
            <a:r>
              <a:rPr lang="en-US" altLang="ja-JP" dirty="0"/>
              <a:t>1</a:t>
            </a:r>
            <a:r>
              <a:rPr kumimoji="1" lang="ja-JP" altLang="en-US" dirty="0" smtClean="0"/>
              <a:t>月　　</a:t>
            </a:r>
            <a:r>
              <a:rPr kumimoji="1" lang="en-US" altLang="ja-JP" dirty="0" smtClean="0"/>
              <a:t>	</a:t>
            </a:r>
            <a:r>
              <a:rPr kumimoji="1" lang="ja-JP" altLang="en-US" dirty="0" smtClean="0"/>
              <a:t>県中小企業振興センター主催　＠伊那市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　　　　　</a:t>
            </a:r>
            <a:r>
              <a:rPr lang="en-US" altLang="ja-JP" dirty="0" smtClean="0"/>
              <a:t>   	</a:t>
            </a:r>
            <a:r>
              <a:rPr lang="ja-JP" altLang="en-US" dirty="0" smtClean="0"/>
              <a:t>　　高速</a:t>
            </a:r>
            <a:r>
              <a:rPr lang="en-US" altLang="ja-JP" dirty="0" smtClean="0"/>
              <a:t>SA</a:t>
            </a:r>
            <a:r>
              <a:rPr lang="ja-JP" altLang="en-US" dirty="0" smtClean="0"/>
              <a:t>関係者多し、</a:t>
            </a:r>
            <a:r>
              <a:rPr lang="en-US" altLang="ja-JP" dirty="0" smtClean="0"/>
              <a:t>/EON</a:t>
            </a:r>
            <a:r>
              <a:rPr lang="ja-JP" altLang="en-US" dirty="0" smtClean="0"/>
              <a:t>、、</a:t>
            </a:r>
            <a:r>
              <a:rPr lang="en-US" altLang="ja-JP" dirty="0" smtClean="0"/>
              <a:t>  </a:t>
            </a:r>
            <a:r>
              <a:rPr lang="ja-JP" altLang="en-US" dirty="0" smtClean="0"/>
              <a:t>商談までに至らず。</a:t>
            </a:r>
            <a:endParaRPr lang="en-US" altLang="ja-JP" dirty="0" smtClean="0"/>
          </a:p>
          <a:p>
            <a:r>
              <a:rPr kumimoji="1" lang="en-US" altLang="ja-JP" dirty="0" smtClean="0"/>
              <a:t>2019</a:t>
            </a:r>
            <a:r>
              <a:rPr kumimoji="1" lang="ja-JP" altLang="en-US" dirty="0" smtClean="0"/>
              <a:t>年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月　　</a:t>
            </a:r>
            <a:r>
              <a:rPr kumimoji="1" lang="en-US" altLang="ja-JP" dirty="0" smtClean="0"/>
              <a:t>	</a:t>
            </a:r>
            <a:r>
              <a:rPr lang="ja-JP" altLang="en-US" dirty="0" smtClean="0"/>
              <a:t>長野市主催　</a:t>
            </a:r>
            <a:r>
              <a:rPr lang="ja-JP" altLang="en-US" dirty="0"/>
              <a:t>地産地消ながの</a:t>
            </a:r>
            <a:r>
              <a:rPr lang="ja-JP" altLang="en-US" dirty="0" smtClean="0"/>
              <a:t>＠メルパルク　</a:t>
            </a:r>
            <a:r>
              <a:rPr lang="ja-JP" altLang="en-US" u="sng" dirty="0" smtClean="0"/>
              <a:t>買い手ブースへの売り込み</a:t>
            </a:r>
            <a:endParaRPr kumimoji="1" lang="en-US" altLang="ja-JP" u="sng" dirty="0" smtClean="0"/>
          </a:p>
          <a:p>
            <a:pPr marL="0" indent="0">
              <a:buNone/>
            </a:pPr>
            <a:r>
              <a:rPr kumimoji="1" lang="en-US" altLang="ja-JP" dirty="0" smtClean="0"/>
              <a:t>		</a:t>
            </a:r>
            <a:r>
              <a:rPr kumimoji="1" lang="ja-JP" altLang="en-US" dirty="0" smtClean="0"/>
              <a:t>　　</a:t>
            </a:r>
            <a:r>
              <a:rPr kumimoji="1" lang="ja-JP" altLang="en-US" dirty="0" smtClean="0">
                <a:solidFill>
                  <a:srgbClr val="FF0000"/>
                </a:solidFill>
              </a:rPr>
              <a:t>澤光青果、どんぐりハウス、街の駅</a:t>
            </a:r>
            <a:r>
              <a:rPr kumimoji="1" lang="ja-JP" altLang="en-US" dirty="0" smtClean="0"/>
              <a:t>。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　　　　　　　　　日本農業新聞記者取材から少しづつ外部発信開始。　新聞、ラジオ、テレビ</a:t>
            </a:r>
            <a:endParaRPr kumimoji="1" lang="en-US" altLang="ja-JP" dirty="0" smtClean="0"/>
          </a:p>
          <a:p>
            <a:r>
              <a:rPr kumimoji="1" lang="en-US" altLang="ja-JP" dirty="0" smtClean="0"/>
              <a:t>2019</a:t>
            </a:r>
            <a:r>
              <a:rPr kumimoji="1" lang="ja-JP" altLang="en-US" dirty="0" smtClean="0"/>
              <a:t>年</a:t>
            </a:r>
            <a:r>
              <a:rPr lang="en-US" altLang="ja-JP" dirty="0"/>
              <a:t>9</a:t>
            </a:r>
            <a:r>
              <a:rPr kumimoji="1" lang="ja-JP" altLang="en-US" dirty="0" smtClean="0"/>
              <a:t>月</a:t>
            </a:r>
            <a:r>
              <a:rPr lang="en-US" altLang="ja-JP" dirty="0" smtClean="0"/>
              <a:t>	</a:t>
            </a:r>
            <a:r>
              <a:rPr kumimoji="1" lang="ja-JP" altLang="en-US" dirty="0" smtClean="0"/>
              <a:t>長野地域振興局主催　くだもの商談会＠犀北館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/>
              <a:t>		</a:t>
            </a:r>
            <a:r>
              <a:rPr lang="ja-JP" altLang="en-US" dirty="0" smtClean="0"/>
              <a:t>　　観光ホテル、小布施</a:t>
            </a:r>
            <a:r>
              <a:rPr lang="en-US" altLang="ja-JP" dirty="0" smtClean="0"/>
              <a:t>SA</a:t>
            </a:r>
            <a:r>
              <a:rPr lang="ja-JP" altLang="en-US" dirty="0" smtClean="0"/>
              <a:t>、明治産業、、　　まだまだ知ってもらう段階</a:t>
            </a:r>
            <a:endParaRPr kumimoji="1" lang="en-US" altLang="ja-JP" dirty="0" smtClean="0"/>
          </a:p>
          <a:p>
            <a:r>
              <a:rPr lang="en-US" altLang="ja-JP" dirty="0" smtClean="0"/>
              <a:t>2020</a:t>
            </a:r>
            <a:r>
              <a:rPr lang="ja-JP" altLang="en-US" dirty="0" smtClean="0"/>
              <a:t>年</a:t>
            </a:r>
            <a:r>
              <a:rPr lang="en-US" altLang="ja-JP" dirty="0" smtClean="0"/>
              <a:t>2</a:t>
            </a:r>
            <a:r>
              <a:rPr lang="ja-JP" altLang="en-US" dirty="0" smtClean="0"/>
              <a:t>月　　</a:t>
            </a:r>
            <a:r>
              <a:rPr lang="en-US" altLang="ja-JP" dirty="0" smtClean="0"/>
              <a:t> </a:t>
            </a:r>
            <a:r>
              <a:rPr lang="ja-JP" altLang="en-US" dirty="0" smtClean="0"/>
              <a:t>長野市主催　地産地消ながの＠メルパルク　</a:t>
            </a:r>
            <a:r>
              <a:rPr lang="ja-JP" altLang="en-US" u="sng" dirty="0" smtClean="0"/>
              <a:t>買い手ブースへの売り込み</a:t>
            </a:r>
            <a:endParaRPr lang="en-US" altLang="ja-JP" u="sng" dirty="0" smtClean="0"/>
          </a:p>
          <a:p>
            <a:pPr marL="0" indent="0">
              <a:buNone/>
            </a:pPr>
            <a:r>
              <a:rPr kumimoji="1" lang="en-US" altLang="ja-JP" dirty="0"/>
              <a:t>	</a:t>
            </a:r>
            <a:r>
              <a:rPr kumimoji="1" lang="en-US" altLang="ja-JP" dirty="0" smtClean="0"/>
              <a:t>	</a:t>
            </a:r>
            <a:r>
              <a:rPr kumimoji="1" lang="ja-JP" altLang="en-US" dirty="0" smtClean="0"/>
              <a:t>　　</a:t>
            </a:r>
            <a:r>
              <a:rPr kumimoji="1" lang="ja-JP" altLang="en-US" dirty="0" smtClean="0">
                <a:solidFill>
                  <a:srgbClr val="FF0000"/>
                </a:solidFill>
              </a:rPr>
              <a:t>信州フードラボ</a:t>
            </a:r>
            <a:r>
              <a:rPr kumimoji="1" lang="ja-JP" altLang="en-US" dirty="0" smtClean="0"/>
              <a:t>。礒五郎、たちばな、市内ホテル、ネット仲介サイト、イタリアン、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en-US" altLang="ja-JP" dirty="0" smtClean="0"/>
              <a:t>	</a:t>
            </a:r>
            <a:r>
              <a:rPr lang="ja-JP" altLang="en-US" dirty="0" smtClean="0"/>
              <a:t>　　外食コンサルタント、、　　ナツハゼに興味を示してくれた人が増えて来たが。</a:t>
            </a:r>
            <a:endParaRPr kumimoji="1" lang="en-US" altLang="ja-JP" dirty="0" smtClean="0"/>
          </a:p>
          <a:p>
            <a:r>
              <a:rPr lang="en-US" altLang="ja-JP" dirty="0" smtClean="0"/>
              <a:t>2020</a:t>
            </a:r>
            <a:r>
              <a:rPr lang="ja-JP" altLang="en-US" dirty="0" smtClean="0"/>
              <a:t>年</a:t>
            </a:r>
            <a:r>
              <a:rPr lang="en-US" altLang="ja-JP" dirty="0" smtClean="0"/>
              <a:t>3</a:t>
            </a:r>
            <a:r>
              <a:rPr lang="ja-JP" altLang="en-US" dirty="0" smtClean="0"/>
              <a:t>月　　</a:t>
            </a:r>
            <a:r>
              <a:rPr lang="en-US" altLang="ja-JP" dirty="0" smtClean="0"/>
              <a:t> </a:t>
            </a:r>
            <a:r>
              <a:rPr lang="ja-JP" altLang="en-US" dirty="0" smtClean="0"/>
              <a:t>軽井沢</a:t>
            </a:r>
            <a:r>
              <a:rPr lang="en-US" altLang="ja-JP" dirty="0" smtClean="0"/>
              <a:t>FONZ </a:t>
            </a:r>
            <a:r>
              <a:rPr lang="ja-JP" altLang="en-US" dirty="0" smtClean="0"/>
              <a:t>商談会　　長野地域振興局、銀座</a:t>
            </a:r>
            <a:r>
              <a:rPr lang="en-US" altLang="ja-JP" dirty="0" smtClean="0"/>
              <a:t>NAGANO</a:t>
            </a:r>
            <a:r>
              <a:rPr lang="ja-JP" altLang="en-US" dirty="0" smtClean="0"/>
              <a:t>担当者も同席</a:t>
            </a:r>
            <a:endParaRPr lang="en-US" altLang="ja-JP" dirty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535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571654"/>
          </a:xfrm>
        </p:spPr>
        <p:txBody>
          <a:bodyPr>
            <a:normAutofit fontScale="90000"/>
          </a:bodyPr>
          <a:lstStyle/>
          <a:p>
            <a:r>
              <a:rPr kumimoji="1" lang="ja-JP" altLang="en-US" smtClean="0"/>
              <a:t>商談会風景１回目　</a:t>
            </a:r>
            <a:r>
              <a:rPr kumimoji="1" lang="en-US" altLang="ja-JP" dirty="0" smtClean="0"/>
              <a:t>2019</a:t>
            </a:r>
            <a:r>
              <a:rPr kumimoji="1" lang="ja-JP" altLang="en-US" smtClean="0"/>
              <a:t>年</a:t>
            </a:r>
            <a:r>
              <a:rPr kumimoji="1" lang="en-US" altLang="ja-JP" dirty="0" smtClean="0"/>
              <a:t>1</a:t>
            </a:r>
            <a:r>
              <a:rPr kumimoji="1" lang="ja-JP" altLang="en-US" smtClean="0"/>
              <a:t>月</a:t>
            </a:r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61" y="1190172"/>
            <a:ext cx="10076137" cy="5667828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10900230" y="2409371"/>
            <a:ext cx="1103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mtClean="0"/>
              <a:t>写真多用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917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571654"/>
          </a:xfrm>
        </p:spPr>
        <p:txBody>
          <a:bodyPr>
            <a:normAutofit fontScale="90000"/>
          </a:bodyPr>
          <a:lstStyle/>
          <a:p>
            <a:r>
              <a:rPr kumimoji="1" lang="ja-JP" altLang="en-US" smtClean="0"/>
              <a:t>商談会風景２回目　</a:t>
            </a:r>
            <a:r>
              <a:rPr kumimoji="1" lang="en-US" altLang="ja-JP" dirty="0" smtClean="0"/>
              <a:t>2019</a:t>
            </a:r>
            <a:r>
              <a:rPr kumimoji="1" lang="ja-JP" altLang="en-US" smtClean="0"/>
              <a:t>年</a:t>
            </a:r>
            <a:r>
              <a:rPr lang="ja-JP" altLang="en-US" smtClean="0"/>
              <a:t>２</a:t>
            </a:r>
            <a:r>
              <a:rPr kumimoji="1" lang="ja-JP" altLang="en-US" smtClean="0"/>
              <a:t>月</a:t>
            </a:r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182654"/>
            <a:ext cx="7776029" cy="5675346"/>
          </a:xfrm>
          <a:prstGeom prst="rect">
            <a:avLst/>
          </a:prstGeom>
        </p:spPr>
      </p:pic>
      <p:sp>
        <p:nvSpPr>
          <p:cNvPr id="5" name="コンテンツ プレースホルダー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mtClean="0"/>
              <a:t>　</a:t>
            </a:r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376230" y="18288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mtClean="0"/>
              <a:t>背景壁の活用</a:t>
            </a:r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75497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571654"/>
          </a:xfrm>
        </p:spPr>
        <p:txBody>
          <a:bodyPr>
            <a:normAutofit fontScale="90000"/>
          </a:bodyPr>
          <a:lstStyle/>
          <a:p>
            <a:r>
              <a:rPr kumimoji="1" lang="ja-JP" altLang="en-US" smtClean="0"/>
              <a:t>商談会風景３回目　</a:t>
            </a:r>
            <a:r>
              <a:rPr kumimoji="1" lang="en-US" altLang="ja-JP" dirty="0" smtClean="0"/>
              <a:t>2019</a:t>
            </a:r>
            <a:r>
              <a:rPr kumimoji="1" lang="ja-JP" altLang="en-US" smtClean="0"/>
              <a:t>年</a:t>
            </a:r>
            <a:r>
              <a:rPr lang="en-US" altLang="ja-JP" dirty="0" smtClean="0"/>
              <a:t>9</a:t>
            </a:r>
            <a:r>
              <a:rPr kumimoji="1" lang="ja-JP" altLang="en-US" smtClean="0"/>
              <a:t>月</a:t>
            </a:r>
            <a:endParaRPr kumimoji="1"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mtClean="0"/>
              <a:t>　</a:t>
            </a:r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450284" y="1828800"/>
            <a:ext cx="1625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mtClean="0"/>
              <a:t>アピールポイントを強調（抗酸化作用）</a:t>
            </a:r>
            <a:endParaRPr kumimoji="1" lang="ja-JP" altLang="en-US" sz="240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8" y="1167493"/>
            <a:ext cx="10116457" cy="569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1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571654"/>
          </a:xfrm>
        </p:spPr>
        <p:txBody>
          <a:bodyPr>
            <a:normAutofit fontScale="90000"/>
          </a:bodyPr>
          <a:lstStyle/>
          <a:p>
            <a:r>
              <a:rPr kumimoji="1" lang="ja-JP" altLang="en-US" smtClean="0"/>
              <a:t>商談会風景</a:t>
            </a:r>
            <a:r>
              <a:rPr kumimoji="1" lang="en-US" altLang="ja-JP" dirty="0" smtClean="0"/>
              <a:t>4</a:t>
            </a:r>
            <a:r>
              <a:rPr kumimoji="1" lang="ja-JP" altLang="en-US" smtClean="0"/>
              <a:t>回目　</a:t>
            </a:r>
            <a:r>
              <a:rPr kumimoji="1" lang="en-US" altLang="ja-JP" dirty="0" smtClean="0"/>
              <a:t>2020</a:t>
            </a:r>
            <a:r>
              <a:rPr kumimoji="1" lang="ja-JP" altLang="en-US" smtClean="0"/>
              <a:t>年</a:t>
            </a:r>
            <a:r>
              <a:rPr lang="en-US" altLang="ja-JP" dirty="0"/>
              <a:t>2</a:t>
            </a:r>
            <a:r>
              <a:rPr kumimoji="1" lang="ja-JP" altLang="en-US" smtClean="0"/>
              <a:t>月</a:t>
            </a:r>
            <a:endParaRPr kumimoji="1"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mtClean="0"/>
              <a:t>　</a:t>
            </a:r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317519" y="1828800"/>
            <a:ext cx="375836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mtClean="0"/>
              <a:t>壁一面への写真貼り付け、</a:t>
            </a:r>
            <a:endParaRPr kumimoji="1" lang="en-US" altLang="ja-JP" sz="2400" dirty="0" smtClean="0"/>
          </a:p>
          <a:p>
            <a:r>
              <a:rPr kumimoji="1" lang="ja-JP" altLang="en-US" sz="2400" smtClean="0"/>
              <a:t>配布用</a:t>
            </a:r>
            <a:r>
              <a:rPr kumimoji="1" lang="en-US" altLang="ja-JP" sz="2400" dirty="0" smtClean="0"/>
              <a:t>POP</a:t>
            </a:r>
            <a:r>
              <a:rPr kumimoji="1" lang="ja-JP" altLang="en-US" sz="2400" smtClean="0"/>
              <a:t>を拡大、</a:t>
            </a:r>
            <a:endParaRPr kumimoji="1" lang="en-US" altLang="ja-JP" sz="2400" dirty="0" smtClean="0"/>
          </a:p>
          <a:p>
            <a:r>
              <a:rPr kumimoji="1" lang="ja-JP" altLang="en-US" sz="2400" smtClean="0"/>
              <a:t>キャッチコピーの修正</a:t>
            </a:r>
            <a:endParaRPr kumimoji="1" lang="en-US" altLang="ja-JP" sz="2400" dirty="0" smtClean="0"/>
          </a:p>
          <a:p>
            <a:r>
              <a:rPr kumimoji="1" lang="ja-JP" altLang="en-US" sz="2000" smtClean="0"/>
              <a:t>（地域振興局主催講習会の成果）、</a:t>
            </a:r>
            <a:endParaRPr kumimoji="1" lang="en-US" altLang="ja-JP" sz="2000" dirty="0" smtClean="0"/>
          </a:p>
          <a:p>
            <a:r>
              <a:rPr kumimoji="1" lang="ja-JP" altLang="en-US" sz="2400" smtClean="0"/>
              <a:t>瓶の梱包</a:t>
            </a:r>
            <a:endParaRPr kumimoji="1" lang="ja-JP" altLang="en-US" sz="240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7" y="1190172"/>
            <a:ext cx="7577292" cy="570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528111"/>
          </a:xfrm>
        </p:spPr>
        <p:txBody>
          <a:bodyPr>
            <a:normAutofit fontScale="90000"/>
          </a:bodyPr>
          <a:lstStyle/>
          <a:p>
            <a:r>
              <a:rPr kumimoji="1" lang="ja-JP" altLang="en-US" smtClean="0"/>
              <a:t>商談会に向けて準備したこと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>
          <a:xfrm>
            <a:off x="913774" y="1320800"/>
            <a:ext cx="10363826" cy="5355771"/>
          </a:xfrm>
        </p:spPr>
        <p:txBody>
          <a:bodyPr>
            <a:normAutofit fontScale="92500"/>
          </a:bodyPr>
          <a:lstStyle/>
          <a:p>
            <a:r>
              <a:rPr kumimoji="1" lang="ja-JP" altLang="en-US" dirty="0" smtClean="0"/>
              <a:t>ナツハゼ写真の撮影：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2009</a:t>
            </a:r>
            <a:r>
              <a:rPr kumimoji="1" lang="ja-JP" altLang="en-US" dirty="0" smtClean="0"/>
              <a:t>年</a:t>
            </a:r>
            <a:r>
              <a:rPr kumimoji="1" lang="en-US" altLang="ja-JP" dirty="0" smtClean="0"/>
              <a:t>10</a:t>
            </a:r>
            <a:r>
              <a:rPr kumimoji="1" lang="ja-JP" altLang="en-US" dirty="0" smtClean="0"/>
              <a:t>月撮影</a:t>
            </a:r>
            <a:r>
              <a:rPr lang="ja-JP" altLang="en-US" dirty="0" smtClean="0"/>
              <a:t>　（六次化構想時代）</a:t>
            </a:r>
            <a:endParaRPr lang="en-US" altLang="ja-JP" dirty="0" smtClean="0"/>
          </a:p>
          <a:p>
            <a:pPr marL="2743200" lvl="6" indent="0">
              <a:buNone/>
            </a:pPr>
            <a:r>
              <a:rPr lang="en-US" altLang="ja-JP" dirty="0">
                <a:hlinkClick r:id="rId2"/>
              </a:rPr>
              <a:t>http://</a:t>
            </a:r>
            <a:r>
              <a:rPr lang="en-US" altLang="ja-JP" dirty="0" smtClean="0">
                <a:hlinkClick r:id="rId2"/>
              </a:rPr>
              <a:t>www.sato21.net/album/natuhaze/slides/IMGP1927.html</a:t>
            </a:r>
            <a:endParaRPr lang="en-US" altLang="ja-JP" dirty="0" smtClean="0"/>
          </a:p>
          <a:p>
            <a:pPr marL="2743200" lvl="6" indent="0">
              <a:buNone/>
            </a:pPr>
            <a:r>
              <a:rPr lang="ja-JP" altLang="en-US" sz="1600" dirty="0" smtClean="0"/>
              <a:t>キタムラネットプリント（高価）　→  コンビニ印刷＆ラミネート加工</a:t>
            </a:r>
            <a:r>
              <a:rPr lang="ja-JP" altLang="en-US" dirty="0" smtClean="0"/>
              <a:t>　　</a:t>
            </a:r>
            <a:endParaRPr lang="en-US" altLang="ja-JP" dirty="0"/>
          </a:p>
          <a:p>
            <a:pPr marL="2743200" lvl="6" indent="0">
              <a:buNone/>
            </a:pPr>
            <a:r>
              <a:rPr kumimoji="1" lang="ja-JP" altLang="en-US" sz="2000" dirty="0" smtClean="0">
                <a:solidFill>
                  <a:schemeClr val="accent6">
                    <a:lumMod val="50000"/>
                  </a:schemeClr>
                </a:solidFill>
              </a:rPr>
              <a:t>ー　芸は身を助く　ー</a:t>
            </a:r>
            <a:endParaRPr kumimoji="1" lang="en-US" altLang="ja-JP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ja-JP" altLang="en-US" dirty="0" smtClean="0">
                <a:latin typeface="+mn-ea"/>
              </a:rPr>
              <a:t>ジャム用瓶の調達：　コンテスト優勝品で、少し割高だが好評</a:t>
            </a:r>
            <a:endParaRPr kumimoji="1" lang="en-US" altLang="ja-JP" dirty="0" smtClean="0">
              <a:latin typeface="+mn-ea"/>
            </a:endParaRPr>
          </a:p>
          <a:p>
            <a:r>
              <a:rPr kumimoji="1" lang="ja-JP" altLang="en-US" dirty="0" smtClean="0">
                <a:latin typeface="+mn-ea"/>
              </a:rPr>
              <a:t>ジャムラベル制作：　</a:t>
            </a:r>
            <a:r>
              <a:rPr kumimoji="1" lang="ja-JP" altLang="en-US" dirty="0" smtClean="0">
                <a:latin typeface="+mn-ea"/>
                <a:hlinkClick r:id="rId3"/>
              </a:rPr>
              <a:t>クラウドワークス</a:t>
            </a:r>
            <a:r>
              <a:rPr kumimoji="1" lang="ja-JP" altLang="en-US" dirty="0" smtClean="0"/>
              <a:t>利用、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万円から。複数デザイナー</a:t>
            </a:r>
            <a:r>
              <a:rPr lang="ja-JP" altLang="en-US" dirty="0" smtClean="0"/>
              <a:t>提案から選択</a:t>
            </a:r>
            <a:endParaRPr kumimoji="1" lang="en-US" altLang="ja-JP" dirty="0" smtClean="0"/>
          </a:p>
          <a:p>
            <a:r>
              <a:rPr lang="en-US" altLang="ja-JP" dirty="0" smtClean="0">
                <a:hlinkClick r:id="rId4" action="ppaction://hlinksldjump"/>
              </a:rPr>
              <a:t>POP</a:t>
            </a:r>
            <a:r>
              <a:rPr lang="ja-JP" altLang="en-US" dirty="0" smtClean="0"/>
              <a:t>制作：　</a:t>
            </a:r>
            <a:r>
              <a:rPr lang="ja-JP" altLang="en-US" dirty="0">
                <a:latin typeface="+mn-ea"/>
                <a:hlinkClick r:id="rId5"/>
              </a:rPr>
              <a:t>クラウドワークス</a:t>
            </a:r>
            <a:r>
              <a:rPr lang="ja-JP" altLang="en-US" dirty="0"/>
              <a:t>利用、</a:t>
            </a:r>
            <a:r>
              <a:rPr lang="en-US" altLang="ja-JP" dirty="0"/>
              <a:t>3</a:t>
            </a:r>
            <a:r>
              <a:rPr lang="ja-JP" altLang="en-US" dirty="0"/>
              <a:t>万円から</a:t>
            </a:r>
            <a:r>
              <a:rPr lang="ja-JP" altLang="en-US" dirty="0" smtClean="0"/>
              <a:t>。</a:t>
            </a:r>
            <a:r>
              <a:rPr lang="ja-JP" altLang="en-US" dirty="0"/>
              <a:t>複数デザイナー提案から</a:t>
            </a:r>
            <a:r>
              <a:rPr lang="ja-JP" altLang="en-US" dirty="0" smtClean="0"/>
              <a:t>選択</a:t>
            </a:r>
            <a:endParaRPr lang="en-US" altLang="ja-JP" dirty="0"/>
          </a:p>
          <a:p>
            <a:r>
              <a:rPr kumimoji="1" lang="ja-JP" altLang="en-US" dirty="0" smtClean="0">
                <a:hlinkClick r:id="rId6" action="ppaction://hlinksldjump"/>
              </a:rPr>
              <a:t>キャッチコピー</a:t>
            </a:r>
            <a:r>
              <a:rPr kumimoji="1" lang="ja-JP" altLang="en-US" dirty="0" smtClean="0"/>
              <a:t>制作：　ストーリー性、作り手の物語・想い、売り込みポイント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en-US" altLang="ja-JP" dirty="0" smtClean="0"/>
              <a:t>	</a:t>
            </a:r>
            <a:r>
              <a:rPr lang="ja-JP" altLang="en-US" dirty="0" smtClean="0"/>
              <a:t>　　　　（免疫力強化、育成に</a:t>
            </a:r>
            <a:r>
              <a:rPr lang="en-US" altLang="ja-JP" dirty="0" smtClean="0"/>
              <a:t>20</a:t>
            </a:r>
            <a:r>
              <a:rPr lang="ja-JP" altLang="en-US" dirty="0" smtClean="0"/>
              <a:t>年・親子２世代、話題のレストランが調達）</a:t>
            </a:r>
            <a:endParaRPr kumimoji="1" lang="en-US" altLang="ja-JP" dirty="0" smtClean="0"/>
          </a:p>
          <a:p>
            <a:r>
              <a:rPr lang="en-US" altLang="ja-JP" dirty="0" smtClean="0"/>
              <a:t>fCP</a:t>
            </a:r>
            <a:r>
              <a:rPr lang="ja-JP" altLang="en-US" dirty="0" smtClean="0"/>
              <a:t>シート制作：　県六次化推進協議会のプロによる校正。利用シーン、</a:t>
            </a:r>
            <a:r>
              <a:rPr lang="ja-JP" altLang="en-US" dirty="0" smtClean="0">
                <a:hlinkClick r:id="rId7" action="ppaction://hlinksldjump"/>
              </a:rPr>
              <a:t>おすすめレシピ写真</a:t>
            </a:r>
            <a:r>
              <a:rPr lang="ja-JP" altLang="en-US" dirty="0" smtClean="0"/>
              <a:t>工夫</a:t>
            </a:r>
            <a:endParaRPr lang="en-US" altLang="ja-JP" dirty="0" smtClean="0"/>
          </a:p>
          <a:p>
            <a:r>
              <a:rPr kumimoji="1" lang="ja-JP" altLang="en-US" dirty="0" smtClean="0"/>
              <a:t>ナツハゼとその特徴を説明したパンフレットの制作：</a:t>
            </a:r>
            <a:r>
              <a:rPr kumimoji="1" lang="en-US" altLang="ja-JP" dirty="0" smtClean="0">
                <a:hlinkClick r:id="rId8" action="ppaction://hlinksldjump"/>
              </a:rPr>
              <a:t>b</a:t>
            </a:r>
            <a:r>
              <a:rPr kumimoji="1" lang="ja-JP" altLang="en-US" dirty="0" smtClean="0">
                <a:hlinkClick r:id="rId8" action="ppaction://hlinksldjump"/>
              </a:rPr>
              <a:t>５両面</a:t>
            </a:r>
            <a:r>
              <a:rPr kumimoji="1" lang="ja-JP" altLang="en-US" dirty="0" smtClean="0"/>
              <a:t>       研究機関での論文紹介</a:t>
            </a:r>
            <a:endParaRPr kumimoji="1" lang="en-US" altLang="ja-JP" dirty="0" smtClean="0"/>
          </a:p>
          <a:p>
            <a:r>
              <a:rPr lang="ja-JP" altLang="en-US" dirty="0" smtClean="0">
                <a:hlinkClick r:id="rId9" action="ppaction://hlinksldjump"/>
              </a:rPr>
              <a:t>名刺作成</a:t>
            </a:r>
            <a:r>
              <a:rPr lang="ja-JP" altLang="en-US" dirty="0" smtClean="0"/>
              <a:t>：　自分でデザイン、ネットで印刷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81568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55714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pr</a:t>
            </a:r>
            <a:r>
              <a:rPr kumimoji="1" lang="ja-JP" altLang="en-US" dirty="0" smtClean="0"/>
              <a:t>手段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>
          <a:xfrm>
            <a:off x="913774" y="1175657"/>
            <a:ext cx="10363826" cy="5370285"/>
          </a:xfrm>
        </p:spPr>
        <p:txBody>
          <a:bodyPr>
            <a:normAutofit lnSpcReduction="10000"/>
          </a:bodyPr>
          <a:lstStyle/>
          <a:p>
            <a:r>
              <a:rPr kumimoji="1" lang="ja-JP" altLang="en-US" dirty="0" smtClean="0"/>
              <a:t>「ナツハゼ」という果実そのものを知らない人に、ナツハゼをどやって知ってもらうか</a:t>
            </a:r>
            <a:endParaRPr kumimoji="1" lang="en-US" altLang="ja-JP" dirty="0" smtClean="0"/>
          </a:p>
          <a:p>
            <a:pPr lvl="1"/>
            <a:r>
              <a:rPr lang="ja-JP" altLang="en-US" b="1" dirty="0" smtClean="0">
                <a:solidFill>
                  <a:srgbClr val="FF0000"/>
                </a:solidFill>
              </a:rPr>
              <a:t>商談会参加</a:t>
            </a:r>
            <a:r>
              <a:rPr lang="ja-JP" altLang="en-US" dirty="0" smtClean="0"/>
              <a:t>、イベントでの対面販売、店頭にパンフレット設置</a:t>
            </a:r>
            <a:endParaRPr lang="en-US" altLang="ja-JP" dirty="0" smtClean="0"/>
          </a:p>
          <a:p>
            <a:pPr lvl="1"/>
            <a:r>
              <a:rPr kumimoji="1" lang="en-US" altLang="ja-JP" dirty="0" smtClean="0"/>
              <a:t>Sns</a:t>
            </a:r>
            <a:r>
              <a:rPr lang="ja-JP" altLang="en-US" dirty="0" smtClean="0"/>
              <a:t>活用　</a:t>
            </a:r>
            <a:r>
              <a:rPr lang="en-US" altLang="ja-JP" dirty="0" smtClean="0">
                <a:hlinkClick r:id="rId2"/>
              </a:rPr>
              <a:t>Facebook</a:t>
            </a:r>
            <a:r>
              <a:rPr lang="ja-JP" altLang="en-US" dirty="0" smtClean="0">
                <a:hlinkClick r:id="rId2"/>
              </a:rPr>
              <a:t>（農園）</a:t>
            </a:r>
            <a:r>
              <a:rPr lang="ja-JP" altLang="en-US" dirty="0" smtClean="0"/>
              <a:t>、</a:t>
            </a:r>
            <a:r>
              <a:rPr lang="en-US" altLang="ja-JP" dirty="0" smtClean="0">
                <a:hlinkClick r:id="rId3"/>
              </a:rPr>
              <a:t>FACEBOOK</a:t>
            </a:r>
            <a:r>
              <a:rPr lang="ja-JP" altLang="en-US" dirty="0" smtClean="0">
                <a:hlinkClick r:id="rId3"/>
              </a:rPr>
              <a:t>（個人）</a:t>
            </a:r>
            <a:r>
              <a:rPr lang="ja-JP" altLang="en-US" dirty="0" smtClean="0"/>
              <a:t>、</a:t>
            </a:r>
            <a:r>
              <a:rPr lang="ja-JP" altLang="en-US" dirty="0" smtClean="0">
                <a:hlinkClick r:id="rId4"/>
              </a:rPr>
              <a:t>佐藤夏はぜ農園</a:t>
            </a:r>
            <a:r>
              <a:rPr lang="en-US" altLang="ja-JP" dirty="0" smtClean="0">
                <a:hlinkClick r:id="rId4"/>
              </a:rPr>
              <a:t>HP</a:t>
            </a:r>
            <a:r>
              <a:rPr lang="ja-JP" altLang="en-US" dirty="0" smtClean="0"/>
              <a:t>、</a:t>
            </a:r>
            <a:r>
              <a:rPr lang="ja-JP" altLang="en-US" dirty="0" smtClean="0">
                <a:hlinkClick r:id="rId5"/>
              </a:rPr>
              <a:t>しあわせ信州商談</a:t>
            </a:r>
            <a:r>
              <a:rPr lang="en-US" altLang="ja-JP" dirty="0" smtClean="0">
                <a:hlinkClick r:id="rId5"/>
              </a:rPr>
              <a:t>NAGANO</a:t>
            </a:r>
            <a:endParaRPr kumimoji="1" lang="en-US" altLang="ja-JP" dirty="0" smtClean="0"/>
          </a:p>
          <a:p>
            <a:r>
              <a:rPr lang="ja-JP" altLang="en-US" dirty="0" smtClean="0"/>
              <a:t>「ナツハゼ」という名前を知っている人に、自社製品をどう知ってもらうか</a:t>
            </a:r>
            <a:endParaRPr lang="en-US" altLang="ja-JP" dirty="0" smtClean="0"/>
          </a:p>
          <a:p>
            <a:pPr lvl="1"/>
            <a:r>
              <a:rPr lang="en-US" altLang="ja-JP" dirty="0" smtClean="0">
                <a:solidFill>
                  <a:srgbClr val="FF0000"/>
                </a:solidFill>
                <a:hlinkClick r:id="rId6"/>
              </a:rPr>
              <a:t>Google</a:t>
            </a:r>
            <a:r>
              <a:rPr lang="ja-JP" altLang="en-US" dirty="0" smtClean="0">
                <a:solidFill>
                  <a:srgbClr val="FF0000"/>
                </a:solidFill>
                <a:hlinkClick r:id="rId6"/>
              </a:rPr>
              <a:t>検索　「ナツハゼ」</a:t>
            </a:r>
            <a:r>
              <a:rPr lang="ja-JP" altLang="en-US" dirty="0" smtClean="0"/>
              <a:t>　→ </a:t>
            </a:r>
            <a:r>
              <a:rPr lang="ja-JP" altLang="en-US" dirty="0" smtClean="0">
                <a:hlinkClick r:id="rId7"/>
              </a:rPr>
              <a:t>いい</a:t>
            </a:r>
            <a:r>
              <a:rPr lang="en-US" altLang="ja-JP" dirty="0" smtClean="0">
                <a:hlinkClick r:id="rId7"/>
              </a:rPr>
              <a:t>JAN</a:t>
            </a:r>
            <a:r>
              <a:rPr lang="ja-JP" altLang="en-US" dirty="0" smtClean="0">
                <a:hlinkClick r:id="rId7"/>
              </a:rPr>
              <a:t>信州</a:t>
            </a:r>
            <a:r>
              <a:rPr lang="en-US" altLang="ja-JP" dirty="0" smtClean="0">
                <a:hlinkClick r:id="rId7"/>
              </a:rPr>
              <a:t>2010</a:t>
            </a:r>
            <a:r>
              <a:rPr lang="ja-JP" altLang="en-US" dirty="0" smtClean="0">
                <a:hlinkClick r:id="rId7"/>
              </a:rPr>
              <a:t>年</a:t>
            </a:r>
            <a:r>
              <a:rPr lang="en-US" altLang="ja-JP" dirty="0" smtClean="0">
                <a:hlinkClick r:id="rId7"/>
              </a:rPr>
              <a:t>10</a:t>
            </a:r>
            <a:r>
              <a:rPr lang="ja-JP" altLang="en-US" dirty="0" smtClean="0">
                <a:hlinkClick r:id="rId7"/>
              </a:rPr>
              <a:t>月記事</a:t>
            </a:r>
            <a:r>
              <a:rPr lang="ja-JP" altLang="en-US" dirty="0" smtClean="0"/>
              <a:t>　→→</a:t>
            </a:r>
            <a:r>
              <a:rPr lang="ja-JP" altLang="en-US" dirty="0" smtClean="0">
                <a:hlinkClick r:id="rId4"/>
              </a:rPr>
              <a:t>佐藤夏はぜ農園</a:t>
            </a:r>
            <a:r>
              <a:rPr lang="en-US" altLang="ja-JP" dirty="0" smtClean="0">
                <a:hlinkClick r:id="rId4"/>
              </a:rPr>
              <a:t>HP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マスコミ対策</a:t>
            </a:r>
            <a:endParaRPr lang="en-US" altLang="ja-JP" dirty="0" smtClean="0"/>
          </a:p>
          <a:p>
            <a:pPr lvl="2"/>
            <a:r>
              <a:rPr lang="ja-JP" altLang="en-US" sz="1800" dirty="0" smtClean="0">
                <a:hlinkClick r:id="rId8" action="ppaction://hlinksldjump"/>
              </a:rPr>
              <a:t>日本農業新聞</a:t>
            </a:r>
            <a:r>
              <a:rPr lang="ja-JP" altLang="en-US" sz="1800" dirty="0" smtClean="0"/>
              <a:t>、一村逸品、</a:t>
            </a:r>
            <a:r>
              <a:rPr lang="en-US" altLang="ja-JP" sz="1800" dirty="0" smtClean="0">
                <a:hlinkClick r:id="rId9"/>
              </a:rPr>
              <a:t>fm</a:t>
            </a:r>
            <a:r>
              <a:rPr lang="ja-JP" altLang="en-US" sz="1800" dirty="0" smtClean="0">
                <a:hlinkClick r:id="rId9"/>
              </a:rPr>
              <a:t>放送あぐりずむ</a:t>
            </a:r>
            <a:r>
              <a:rPr lang="ja-JP" altLang="en-US" sz="1800" dirty="0" smtClean="0"/>
              <a:t>、</a:t>
            </a:r>
            <a:r>
              <a:rPr lang="en-US" altLang="ja-JP" sz="1800" dirty="0" smtClean="0"/>
              <a:t>NBS</a:t>
            </a:r>
            <a:r>
              <a:rPr lang="ja-JP" altLang="en-US" sz="1800" dirty="0" smtClean="0"/>
              <a:t>：</a:t>
            </a:r>
            <a:r>
              <a:rPr lang="en-US" altLang="ja-JP" sz="1800" dirty="0" smtClean="0"/>
              <a:t>2020/9/30</a:t>
            </a:r>
            <a:r>
              <a:rPr lang="ja-JP" altLang="en-US" sz="1800" dirty="0" smtClean="0"/>
              <a:t>夕方のふるさとライブ（予定）</a:t>
            </a:r>
            <a:endParaRPr lang="en-US" altLang="ja-JP" sz="1800" dirty="0" smtClean="0"/>
          </a:p>
          <a:p>
            <a:pPr lvl="2"/>
            <a:r>
              <a:rPr lang="ja-JP" altLang="en-US" sz="1800" dirty="0" smtClean="0"/>
              <a:t>目標：地元新聞、県広報誌、町広報誌、農業関係</a:t>
            </a:r>
            <a:r>
              <a:rPr lang="en-US" altLang="ja-JP" sz="1800" dirty="0" smtClean="0"/>
              <a:t>snS</a:t>
            </a:r>
          </a:p>
          <a:p>
            <a:pPr lvl="2"/>
            <a:r>
              <a:rPr lang="ja-JP" altLang="en-US" dirty="0" smtClean="0"/>
              <a:t>かぼちゃん農園の五味さん：</a:t>
            </a:r>
            <a:r>
              <a:rPr lang="en-US" altLang="ja-JP" dirty="0" smtClean="0"/>
              <a:t>TV</a:t>
            </a:r>
            <a:r>
              <a:rPr lang="ja-JP" altLang="en-US" dirty="0" smtClean="0"/>
              <a:t>は見るもので、出るものではない！　　なんと贅沢な！！</a:t>
            </a:r>
            <a:endParaRPr lang="en-US" altLang="ja-JP" dirty="0" smtClean="0"/>
          </a:p>
          <a:p>
            <a:r>
              <a:rPr lang="ja-JP" altLang="en-US" dirty="0" smtClean="0"/>
              <a:t>店頭でジャムに手を伸ばしてもらうためには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味見！！　目立つレイアウト</a:t>
            </a:r>
            <a:endParaRPr lang="en-US" altLang="ja-JP" dirty="0" smtClean="0"/>
          </a:p>
          <a:p>
            <a:r>
              <a:rPr lang="ja-JP" altLang="en-US" dirty="0" smtClean="0"/>
              <a:t>ネットでジャムを注文してもらうためには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リピーターに期待。　ふるさと納税サイト、楽天出店（タングラム、晴れた空のテラス）、</a:t>
            </a:r>
            <a:r>
              <a:rPr lang="en-US" altLang="ja-JP" dirty="0" smtClean="0"/>
              <a:t>BASE</a:t>
            </a:r>
          </a:p>
        </p:txBody>
      </p:sp>
    </p:spTree>
    <p:extLst>
      <p:ext uri="{BB962C8B-B14F-4D97-AF65-F5344CB8AC3E}">
        <p14:creationId xmlns:p14="http://schemas.microsoft.com/office/powerpoint/2010/main" val="202475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しず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しずく</Template>
  <TotalTime>3258</TotalTime>
  <Words>189</Words>
  <Application>Microsoft Macintosh PowerPoint</Application>
  <PresentationFormat>ワイド画面</PresentationFormat>
  <Paragraphs>134</Paragraphs>
  <Slides>21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7" baseType="lpstr">
      <vt:lpstr>ＭＳ Ｐゴシック</vt:lpstr>
      <vt:lpstr>Tw Cen MT</vt:lpstr>
      <vt:lpstr>Wingdings</vt:lpstr>
      <vt:lpstr>Yu Gothic</vt:lpstr>
      <vt:lpstr>Arial</vt:lpstr>
      <vt:lpstr>しずく</vt:lpstr>
      <vt:lpstr>商談会活用事例２  佐藤夏はぜ農園＠信濃町</vt:lpstr>
      <vt:lpstr>簡単な自己紹介</vt:lpstr>
      <vt:lpstr>商談会出展経過と成果　（各社敬称略）</vt:lpstr>
      <vt:lpstr>商談会風景１回目　2019年1月</vt:lpstr>
      <vt:lpstr>商談会風景２回目　2019年２月</vt:lpstr>
      <vt:lpstr>商談会風景３回目　2019年9月</vt:lpstr>
      <vt:lpstr>商談会風景4回目　2020年2月</vt:lpstr>
      <vt:lpstr>商談会に向けて準備したこと</vt:lpstr>
      <vt:lpstr>pr手段</vt:lpstr>
      <vt:lpstr>売り込み作戦</vt:lpstr>
      <vt:lpstr>今後の計画</vt:lpstr>
      <vt:lpstr>残念なこと</vt:lpstr>
      <vt:lpstr>まとめ</vt:lpstr>
      <vt:lpstr>おしまいです。　ご静聴ありがとうございました。</vt:lpstr>
      <vt:lpstr>名刺</vt:lpstr>
      <vt:lpstr>pop</vt:lpstr>
      <vt:lpstr>キャッチコピー</vt:lpstr>
      <vt:lpstr>FCPシート</vt:lpstr>
      <vt:lpstr>ナツハゼ紹介パンフレット</vt:lpstr>
      <vt:lpstr>日本農業新聞　長野版　2019年5月１７日</vt:lpstr>
      <vt:lpstr>　晴れた空のテラス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商談会活用事例２  佐藤夏はぜ農園</dc:title>
  <dc:creator>佐藤 千明</dc:creator>
  <cp:lastModifiedBy>佐藤 千明</cp:lastModifiedBy>
  <cp:revision>96</cp:revision>
  <dcterms:created xsi:type="dcterms:W3CDTF">2020-08-24T10:40:23Z</dcterms:created>
  <dcterms:modified xsi:type="dcterms:W3CDTF">2020-09-07T23:28:50Z</dcterms:modified>
</cp:coreProperties>
</file>